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7" r:id="rId5"/>
    <p:sldMasterId id="2147483688" r:id="rId6"/>
    <p:sldMasterId id="214748368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</p:sldIdLst>
  <p:sldSz cy="6858000" cx="1218895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A992F15-B938-496B-8469-E744569FDD04}">
  <a:tblStyle styleId="{4A992F15-B938-496B-8469-E744569FDD04}" styleName="Table_0">
    <a:wholeTbl>
      <a:tcTxStyle b="off" i="off">
        <a:font>
          <a:latin typeface="Cambria"/>
          <a:ea typeface="Cambria"/>
          <a:cs typeface="Cambria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fill>
          <a:solidFill>
            <a:srgbClr val="D0DE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EEF"/>
          </a:solidFill>
        </a:fill>
      </a:tcStyle>
    </a:band1V>
    <a:band2V>
      <a:tcTxStyle b="off" i="off"/>
    </a:band2V>
    <a:lastCol>
      <a:tcTxStyle b="on" i="off">
        <a:font>
          <a:latin typeface="Cambria"/>
          <a:ea typeface="Cambria"/>
          <a:cs typeface="Cambria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mbria"/>
          <a:ea typeface="Cambria"/>
          <a:cs typeface="Cambria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mbria"/>
          <a:ea typeface="Cambria"/>
          <a:cs typeface="Cambria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mbria"/>
          <a:ea typeface="Cambria"/>
          <a:cs typeface="Cambria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42" Type="http://schemas.openxmlformats.org/officeDocument/2006/relationships/slide" Target="slides/slide34.xml"/><Relationship Id="rId86" Type="http://schemas.openxmlformats.org/officeDocument/2006/relationships/slide" Target="slides/slide78.xml"/><Relationship Id="rId41" Type="http://schemas.openxmlformats.org/officeDocument/2006/relationships/slide" Target="slides/slide33.xml"/><Relationship Id="rId85" Type="http://schemas.openxmlformats.org/officeDocument/2006/relationships/slide" Target="slides/slide77.xml"/><Relationship Id="rId44" Type="http://schemas.openxmlformats.org/officeDocument/2006/relationships/slide" Target="slides/slide36.xml"/><Relationship Id="rId88" Type="http://schemas.openxmlformats.org/officeDocument/2006/relationships/slide" Target="slides/slide80.xml"/><Relationship Id="rId43" Type="http://schemas.openxmlformats.org/officeDocument/2006/relationships/slide" Target="slides/slide35.xml"/><Relationship Id="rId87" Type="http://schemas.openxmlformats.org/officeDocument/2006/relationships/slide" Target="slides/slide79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slide" Target="slides/slide67.xml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77" Type="http://schemas.openxmlformats.org/officeDocument/2006/relationships/slide" Target="slides/slide69.xml"/><Relationship Id="rId32" Type="http://schemas.openxmlformats.org/officeDocument/2006/relationships/slide" Target="slides/slide24.xml"/><Relationship Id="rId76" Type="http://schemas.openxmlformats.org/officeDocument/2006/relationships/slide" Target="slides/slide68.xml"/><Relationship Id="rId35" Type="http://schemas.openxmlformats.org/officeDocument/2006/relationships/slide" Target="slides/slide27.xml"/><Relationship Id="rId79" Type="http://schemas.openxmlformats.org/officeDocument/2006/relationships/slide" Target="slides/slide71.xml"/><Relationship Id="rId34" Type="http://schemas.openxmlformats.org/officeDocument/2006/relationships/slide" Target="slides/slide26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95" Type="http://schemas.openxmlformats.org/officeDocument/2006/relationships/slide" Target="slides/slide87.xml"/><Relationship Id="rId50" Type="http://schemas.openxmlformats.org/officeDocument/2006/relationships/slide" Target="slides/slide42.xml"/><Relationship Id="rId94" Type="http://schemas.openxmlformats.org/officeDocument/2006/relationships/slide" Target="slides/slide86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032575f13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Keeping everything consistent with tutorial proposal. Check your logos please!!!</a:t>
            </a:r>
            <a:endParaRPr/>
          </a:p>
        </p:txBody>
      </p:sp>
      <p:sp>
        <p:nvSpPr>
          <p:cNvPr id="223" name="Google Shape;223;g2032575f13d_0_0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de4847fcd_0_6039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ade4847fcd_0_60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ade4847fcd_0_60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de4847fcd_0_6051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de4847fcd_0_60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ade4847fcd_0_60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de4847fcd_0_60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ade4847fcd_0_6068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de4847fcd_0_60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ade4847fcd_0_6081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ade4847fcd_0_60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ade4847fcd_0_6090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ade4847fcd_0_6099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ade4847fcd_0_60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ade4847fcd_0_60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ade4847fcd_0_6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ade4847fcd_0_6108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de4847fcd_0_6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ade4847fcd_0_6113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ade4847fcd_0_6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ade4847fcd_0_6132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de4847fcd_0_6152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ade4847fcd_0_6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ade4847fcd_0_61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de4847fcd_0_59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ade4847fcd_0_5907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de4847fcd_0_6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ade4847fcd_0_6168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ade4847fcd_0_6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ade4847fcd_0_6186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ade4847fcd_0_6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ade4847fcd_0_6203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ade4847fcd_0_6218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ade4847fcd_0_6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ade4847fcd_0_62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ade4847fcd_0_6233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ade4847fcd_0_6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ade4847fcd_0_6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de4847fcd_0_8383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de4847fcd_0_83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ade4847fcd_0_83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de4847fcd_0_83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ade4847fcd_0_8396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ade4847fcd_0_84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ade4847fcd_0_8402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ade4847fcd_0_8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ade4847fcd_0_8410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de4847fcd_0_8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ade4847fcd_0_8419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de4847fcd_0_5920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de4847fcd_0_59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ade4847fcd_0_59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ade4847fcd_0_84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ade4847fcd_0_8445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ade4847fcd_0_84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ade4847fcd_0_8463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ade4847fcd_0_85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ade4847fcd_0_8544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de4847fcd_0_85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ade4847fcd_0_8577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ade4847fcd_0_85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ade4847fcd_0_8587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ade4847fcd_0_86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gade4847fcd_0_8600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de4847fcd_0_86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ade4847fcd_0_8634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ade4847fcd_0_86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gade4847fcd_0_8643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ade4847fcd_0_86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ade4847fcd_0_8661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ade4847fcd_0_86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gade4847fcd_0_8681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de4847fcd_0_5930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de4847fcd_0_59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ade4847fcd_0_59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de4847fcd_0_86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gade4847fcd_0_8690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ade4847fcd_0_87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gade4847fcd_0_8704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ade4847fcd_0_87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gade4847fcd_0_8719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ade4847fcd_0_87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gade4847fcd_0_8735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ade4847fcd_0_87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gade4847fcd_0_8752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ade4847fcd_0_87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gade4847fcd_0_8760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ade4847fcd_0_87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gade4847fcd_0_8769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ade4847fcd_0_87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gade4847fcd_0_8781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ade4847fcd_0_87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gade4847fcd_0_8790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ade4847fcd_0_88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gade4847fcd_0_8801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de4847fcd_0_5948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de4847fcd_0_59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ade4847fcd_0_59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ade4847fcd_0_88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gade4847fcd_0_8821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ade4847fcd_0_88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gade4847fcd_0_8846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ade4847fcd_0_88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gade4847fcd_0_8870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ade4847fcd_0_88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gade4847fcd_0_8895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ade4847fcd_0_89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gade4847fcd_0_8916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ade4847fcd_0_89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gade4847fcd_0_8938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ade4847fcd_0_89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gade4847fcd_0_8958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ade4847fcd_0_89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gade4847fcd_0_8979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ade4847fcd_0_90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gade4847fcd_0_9002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ade4847fcd_0_90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gade4847fcd_0_9026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de4847fcd_0_5969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de4847fcd_0_59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ade4847fcd_0_59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ade4847fcd_0_90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gade4847fcd_0_9034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ade4847fcd_0_90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gade4847fcd_0_9044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ade4847fcd_0_90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gade4847fcd_0_9054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ade4847fcd_0_90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gade4847fcd_0_9071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ade4847fcd_0_90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gade4847fcd_0_9090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ade4847fcd_0_9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gade4847fcd_0_9102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ade4847fcd_0_9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gade4847fcd_0_9114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ade4847fcd_0_9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gade4847fcd_0_9131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ade4847fcd_0_9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gade4847fcd_0_9145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ade4847fcd_0_9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gade4847fcd_0_9160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de4847fcd_0_5989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de4847fcd_0_59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ade4847fcd_0_59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ade4847fcd_0_9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gade4847fcd_0_9176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de4847fcd_0_9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gade4847fcd_0_9182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ade4847fcd_0_9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gade4847fcd_0_9191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ade4847fcd_0_9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gade4847fcd_0_9197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ade4847fcd_0_9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gade4847fcd_0_9203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ade4847fcd_0_9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gade4847fcd_0_9218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ade4847fcd_0_9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gade4847fcd_0_9236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ade4847fcd_0_9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gade4847fcd_0_9245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ade4847fcd_0_9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gade4847fcd_0_9257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ade4847fcd_0_92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gade4847fcd_0_9274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de4847fcd_0_6009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de4847fcd_0_60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ade4847fcd_0_60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ade4847fcd_0_92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gade4847fcd_0_9295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de4847fcd_0_93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gade4847fcd_0_9303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ade4847fcd_0_9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gade4847fcd_0_9310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ade4847fcd_0_9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gade4847fcd_0_9316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ade4847fcd_0_9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gade4847fcd_0_9323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ade4847fcd_0_9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gade4847fcd_0_9329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ade4847fcd_0_93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gade4847fcd_0_9335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ade4847fcd_0_93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gade4847fcd_0_9342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032575f13d_0_8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2032575f13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de4847fcd_0_6029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ade4847fcd_0_60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ade4847fcd_0_60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507" y="992767"/>
            <a:ext cx="11358000" cy="27369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496" y="3778833"/>
            <a:ext cx="11358000" cy="1056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496" y="1474833"/>
            <a:ext cx="11358000" cy="26181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496" y="4202967"/>
            <a:ext cx="11358000" cy="1734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1523619" y="1122363"/>
            <a:ext cx="91416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mbria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523619" y="3602038"/>
            <a:ext cx="91416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837990" y="1825625"/>
            <a:ext cx="10512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831642" y="1709738"/>
            <a:ext cx="105129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mbria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831642" y="4589463"/>
            <a:ext cx="105129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837990" y="1825625"/>
            <a:ext cx="5180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6170656" y="1825625"/>
            <a:ext cx="5180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839578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839578" y="1681163"/>
            <a:ext cx="5156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3" name="Google Shape;93;p20"/>
          <p:cNvSpPr txBox="1"/>
          <p:nvPr>
            <p:ph idx="2" type="body"/>
          </p:nvPr>
        </p:nvSpPr>
        <p:spPr>
          <a:xfrm>
            <a:off x="839578" y="2505075"/>
            <a:ext cx="51567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3" type="body"/>
          </p:nvPr>
        </p:nvSpPr>
        <p:spPr>
          <a:xfrm>
            <a:off x="6170656" y="1681163"/>
            <a:ext cx="5181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5" name="Google Shape;95;p20"/>
          <p:cNvSpPr txBox="1"/>
          <p:nvPr>
            <p:ph idx="4" type="body"/>
          </p:nvPr>
        </p:nvSpPr>
        <p:spPr>
          <a:xfrm>
            <a:off x="6170656" y="2505075"/>
            <a:ext cx="5181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496" y="2867800"/>
            <a:ext cx="113580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839578" y="457200"/>
            <a:ext cx="3931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5181891" y="987425"/>
            <a:ext cx="61707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6" name="Google Shape;106;p22"/>
          <p:cNvSpPr txBox="1"/>
          <p:nvPr>
            <p:ph idx="2" type="body"/>
          </p:nvPr>
        </p:nvSpPr>
        <p:spPr>
          <a:xfrm>
            <a:off x="839578" y="2057400"/>
            <a:ext cx="39312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7" name="Google Shape;107;p22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839578" y="457200"/>
            <a:ext cx="3931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3"/>
          <p:cNvSpPr/>
          <p:nvPr>
            <p:ph idx="2" type="pic"/>
          </p:nvPr>
        </p:nvSpPr>
        <p:spPr>
          <a:xfrm>
            <a:off x="5181891" y="987425"/>
            <a:ext cx="61707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839578" y="2057400"/>
            <a:ext cx="39312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4" name="Google Shape;114;p23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 rot="5400000">
            <a:off x="3918910" y="-1255225"/>
            <a:ext cx="4351200" cy="105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 rot="5400000">
            <a:off x="7130860" y="1956925"/>
            <a:ext cx="5811900" cy="26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" type="body"/>
          </p:nvPr>
        </p:nvSpPr>
        <p:spPr>
          <a:xfrm rot="5400000">
            <a:off x="1798155" y="-595175"/>
            <a:ext cx="5811900" cy="7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415496" y="288567"/>
            <a:ext cx="11358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415496" y="1231833"/>
            <a:ext cx="11358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11293785" y="6217623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title"/>
          </p:nvPr>
        </p:nvSpPr>
        <p:spPr>
          <a:xfrm>
            <a:off x="653503" y="600200"/>
            <a:ext cx="84882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mbria"/>
              <a:buNone/>
              <a:defRPr sz="6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35" name="Google Shape;135;p27"/>
          <p:cNvSpPr txBox="1"/>
          <p:nvPr>
            <p:ph idx="12" type="sldNum"/>
          </p:nvPr>
        </p:nvSpPr>
        <p:spPr>
          <a:xfrm>
            <a:off x="11293785" y="6217623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 1">
  <p:cSld name="Title - Top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type="title"/>
          </p:nvPr>
        </p:nvSpPr>
        <p:spPr>
          <a:xfrm>
            <a:off x="892745" y="312539"/>
            <a:ext cx="104034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650" lIns="43650" spcFirstLastPara="1" rIns="43650" wrap="square" tIns="436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>
            <p:ph idx="12" type="sldNum"/>
          </p:nvPr>
        </p:nvSpPr>
        <p:spPr>
          <a:xfrm>
            <a:off x="5909009" y="6505277"/>
            <a:ext cx="3591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3650" lIns="43650" spcFirstLastPara="1" rIns="43650" wrap="square" tIns="436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orbel"/>
              <a:buNone/>
              <a:defRPr sz="19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orbel"/>
              <a:buNone/>
              <a:defRPr sz="19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orbel"/>
              <a:buNone/>
              <a:defRPr sz="19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orbel"/>
              <a:buNone/>
              <a:defRPr sz="19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orbel"/>
              <a:buNone/>
              <a:defRPr sz="19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orbel"/>
              <a:buNone/>
              <a:defRPr sz="19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orbel"/>
              <a:buNone/>
              <a:defRPr sz="19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orbel"/>
              <a:buNone/>
              <a:defRPr sz="19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orbel"/>
              <a:buNone/>
              <a:defRPr sz="19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ctrTitle"/>
          </p:nvPr>
        </p:nvSpPr>
        <p:spPr>
          <a:xfrm>
            <a:off x="1523619" y="1122363"/>
            <a:ext cx="91416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0"/>
              <a:buFont typeface="Cambria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0"/>
          <p:cNvSpPr txBox="1"/>
          <p:nvPr>
            <p:ph idx="1" type="subTitle"/>
          </p:nvPr>
        </p:nvSpPr>
        <p:spPr>
          <a:xfrm>
            <a:off x="1523619" y="3602038"/>
            <a:ext cx="91416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8" name="Google Shape;148;p30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0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0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mbria"/>
              <a:buNone/>
              <a:defRPr>
                <a:solidFill>
                  <a:srgbClr val="0070C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837990" y="1825625"/>
            <a:ext cx="10512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31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1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1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title"/>
          </p:nvPr>
        </p:nvSpPr>
        <p:spPr>
          <a:xfrm>
            <a:off x="831642" y="1709738"/>
            <a:ext cx="105129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0"/>
              <a:buFont typeface="Cambria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2"/>
          <p:cNvSpPr txBox="1"/>
          <p:nvPr>
            <p:ph idx="1" type="body"/>
          </p:nvPr>
        </p:nvSpPr>
        <p:spPr>
          <a:xfrm>
            <a:off x="831642" y="4589463"/>
            <a:ext cx="105129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0" name="Google Shape;160;p32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2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2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3"/>
          <p:cNvSpPr txBox="1"/>
          <p:nvPr>
            <p:ph idx="1" type="body"/>
          </p:nvPr>
        </p:nvSpPr>
        <p:spPr>
          <a:xfrm>
            <a:off x="837990" y="1825625"/>
            <a:ext cx="5180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33"/>
          <p:cNvSpPr txBox="1"/>
          <p:nvPr>
            <p:ph idx="2" type="body"/>
          </p:nvPr>
        </p:nvSpPr>
        <p:spPr>
          <a:xfrm>
            <a:off x="6170656" y="1825625"/>
            <a:ext cx="5180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33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3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3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/>
          <p:nvPr>
            <p:ph type="title"/>
          </p:nvPr>
        </p:nvSpPr>
        <p:spPr>
          <a:xfrm>
            <a:off x="839578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4"/>
          <p:cNvSpPr txBox="1"/>
          <p:nvPr>
            <p:ph idx="1" type="body"/>
          </p:nvPr>
        </p:nvSpPr>
        <p:spPr>
          <a:xfrm>
            <a:off x="839578" y="1681163"/>
            <a:ext cx="5156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3" name="Google Shape;173;p34"/>
          <p:cNvSpPr txBox="1"/>
          <p:nvPr>
            <p:ph idx="2" type="body"/>
          </p:nvPr>
        </p:nvSpPr>
        <p:spPr>
          <a:xfrm>
            <a:off x="839578" y="2505075"/>
            <a:ext cx="51567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34"/>
          <p:cNvSpPr txBox="1"/>
          <p:nvPr>
            <p:ph idx="3" type="body"/>
          </p:nvPr>
        </p:nvSpPr>
        <p:spPr>
          <a:xfrm>
            <a:off x="6170656" y="1681163"/>
            <a:ext cx="5181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5" name="Google Shape;175;p34"/>
          <p:cNvSpPr txBox="1"/>
          <p:nvPr>
            <p:ph idx="4" type="body"/>
          </p:nvPr>
        </p:nvSpPr>
        <p:spPr>
          <a:xfrm>
            <a:off x="6170656" y="2505075"/>
            <a:ext cx="5181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34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4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4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5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5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5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6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6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/>
          <p:nvPr>
            <p:ph type="title"/>
          </p:nvPr>
        </p:nvSpPr>
        <p:spPr>
          <a:xfrm>
            <a:off x="839578" y="457200"/>
            <a:ext cx="3931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mbria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7"/>
          <p:cNvSpPr txBox="1"/>
          <p:nvPr>
            <p:ph idx="1" type="body"/>
          </p:nvPr>
        </p:nvSpPr>
        <p:spPr>
          <a:xfrm>
            <a:off x="5181891" y="987425"/>
            <a:ext cx="61707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91" name="Google Shape;191;p37"/>
          <p:cNvSpPr txBox="1"/>
          <p:nvPr>
            <p:ph idx="2" type="body"/>
          </p:nvPr>
        </p:nvSpPr>
        <p:spPr>
          <a:xfrm>
            <a:off x="839578" y="2057400"/>
            <a:ext cx="39312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2" name="Google Shape;192;p37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7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7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>
            <p:ph type="title"/>
          </p:nvPr>
        </p:nvSpPr>
        <p:spPr>
          <a:xfrm>
            <a:off x="839578" y="457200"/>
            <a:ext cx="3931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mbria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8"/>
          <p:cNvSpPr/>
          <p:nvPr>
            <p:ph idx="2" type="pic"/>
          </p:nvPr>
        </p:nvSpPr>
        <p:spPr>
          <a:xfrm>
            <a:off x="5181891" y="987425"/>
            <a:ext cx="61707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98" name="Google Shape;198;p38"/>
          <p:cNvSpPr txBox="1"/>
          <p:nvPr>
            <p:ph idx="1" type="body"/>
          </p:nvPr>
        </p:nvSpPr>
        <p:spPr>
          <a:xfrm>
            <a:off x="839578" y="2057400"/>
            <a:ext cx="39312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9" name="Google Shape;199;p38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8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8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9"/>
          <p:cNvSpPr txBox="1"/>
          <p:nvPr>
            <p:ph idx="1" type="body"/>
          </p:nvPr>
        </p:nvSpPr>
        <p:spPr>
          <a:xfrm rot="5400000">
            <a:off x="3918910" y="-1255225"/>
            <a:ext cx="4351200" cy="105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39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9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9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>
            <p:ph type="title"/>
          </p:nvPr>
        </p:nvSpPr>
        <p:spPr>
          <a:xfrm rot="5400000">
            <a:off x="7130860" y="1956925"/>
            <a:ext cx="5811900" cy="26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40"/>
          <p:cNvSpPr txBox="1"/>
          <p:nvPr>
            <p:ph idx="1" type="body"/>
          </p:nvPr>
        </p:nvSpPr>
        <p:spPr>
          <a:xfrm rot="5400000">
            <a:off x="1798155" y="-595175"/>
            <a:ext cx="5811900" cy="7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40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40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0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1"/>
          <p:cNvSpPr txBox="1"/>
          <p:nvPr>
            <p:ph type="title"/>
          </p:nvPr>
        </p:nvSpPr>
        <p:spPr>
          <a:xfrm>
            <a:off x="415496" y="288567"/>
            <a:ext cx="11358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Cambria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41"/>
          <p:cNvSpPr txBox="1"/>
          <p:nvPr>
            <p:ph idx="1" type="body"/>
          </p:nvPr>
        </p:nvSpPr>
        <p:spPr>
          <a:xfrm>
            <a:off x="415496" y="1231833"/>
            <a:ext cx="11358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17" name="Google Shape;217;p41"/>
          <p:cNvSpPr txBox="1"/>
          <p:nvPr>
            <p:ph idx="12" type="sldNum"/>
          </p:nvPr>
        </p:nvSpPr>
        <p:spPr>
          <a:xfrm>
            <a:off x="11293785" y="6217623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rtl="0" algn="r"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rtl="0" algn="r"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rtl="0" algn="r"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rtl="0" algn="r"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rtl="0" algn="r"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rtl="0" algn="r"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rtl="0" algn="r"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rtl="0" algn="r"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/>
          <p:nvPr>
            <p:ph type="title"/>
          </p:nvPr>
        </p:nvSpPr>
        <p:spPr>
          <a:xfrm>
            <a:off x="653503" y="600200"/>
            <a:ext cx="84882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Cambria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220" name="Google Shape;220;p42"/>
          <p:cNvSpPr txBox="1"/>
          <p:nvPr>
            <p:ph idx="12" type="sldNum"/>
          </p:nvPr>
        </p:nvSpPr>
        <p:spPr>
          <a:xfrm>
            <a:off x="11293785" y="6217623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rtl="0" algn="r"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rtl="0" algn="r"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rtl="0" algn="r"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rtl="0" algn="r"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rtl="0" algn="r"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rtl="0" algn="r"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rtl="0" algn="r"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rtl="0" algn="r">
              <a:buClr>
                <a:srgbClr val="888888"/>
              </a:buClr>
              <a:buSzPts val="1200"/>
              <a:buFont typeface="Cambria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496" y="1536633"/>
            <a:ext cx="53319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1588" y="1536633"/>
            <a:ext cx="53319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496" y="740800"/>
            <a:ext cx="3743100" cy="10077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496" y="1852800"/>
            <a:ext cx="3743100" cy="423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503" y="600200"/>
            <a:ext cx="8488200" cy="5454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4475" y="-167"/>
            <a:ext cx="60945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3911" y="1644233"/>
            <a:ext cx="5392200" cy="19764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3911" y="3737433"/>
            <a:ext cx="5392200" cy="1646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4352" y="965433"/>
            <a:ext cx="5114700" cy="49269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496" y="5640767"/>
            <a:ext cx="7996500" cy="806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  <a:defRPr b="0" i="0" sz="4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37990" y="1825625"/>
            <a:ext cx="10512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6760028"/>
            <a:ext cx="12189000" cy="98100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mbria"/>
              <a:buNone/>
              <a:defRPr b="0" i="0" sz="4400" u="none" cap="none" strike="noStrike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1" name="Google Shape;141;p29"/>
          <p:cNvSpPr txBox="1"/>
          <p:nvPr>
            <p:ph idx="1" type="body"/>
          </p:nvPr>
        </p:nvSpPr>
        <p:spPr>
          <a:xfrm>
            <a:off x="837990" y="1825625"/>
            <a:ext cx="10512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42" name="Google Shape;142;p29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44" name="Google Shape;144;p29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hyperlink" Target="https://dl.acm.org/doi/10.1145/2939672.2939874" TargetMode="Externa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hyperlink" Target="https://dl.acm.org/doi/10.1145/3306618.3314229" TargetMode="External"/><Relationship Id="rId10" Type="http://schemas.openxmlformats.org/officeDocument/2006/relationships/hyperlink" Target="https://homes.cs.washington.edu/~marcotcr/aaai18.pdf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9" Type="http://schemas.openxmlformats.org/officeDocument/2006/relationships/hyperlink" Target="https://arxiv.org/abs/1602.04938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hyperlink" Target="https://arxiv.org/search/cs?searchtype=author&amp;query=Cire%C5%9Fan%2C+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hyperlink" Target="https://arxiv.org/abs/1606.05386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abs/1811.10154" TargetMode="External"/><Relationship Id="rId4" Type="http://schemas.openxmlformats.org/officeDocument/2006/relationships/hyperlink" Target="https://arxiv.org/abs/1811.10154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hyperlink" Target="https://arxiv.org/abs/1606.03490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hyperlink" Target="https://arxiv.org/abs/1708.01870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32.png"/><Relationship Id="rId8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40.png"/><Relationship Id="rId6" Type="http://schemas.openxmlformats.org/officeDocument/2006/relationships/image" Target="../media/image31.png"/><Relationship Id="rId7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40.png"/><Relationship Id="rId6" Type="http://schemas.openxmlformats.org/officeDocument/2006/relationships/image" Target="../media/image31.png"/><Relationship Id="rId7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xiv.org/abs/1602.04938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Relationship Id="rId4" Type="http://schemas.openxmlformats.org/officeDocument/2006/relationships/image" Target="../media/image49.png"/><Relationship Id="rId9" Type="http://schemas.openxmlformats.org/officeDocument/2006/relationships/hyperlink" Target="https://arxiv.org/abs/1602.04938" TargetMode="External"/><Relationship Id="rId5" Type="http://schemas.openxmlformats.org/officeDocument/2006/relationships/image" Target="../media/image56.png"/><Relationship Id="rId6" Type="http://schemas.openxmlformats.org/officeDocument/2006/relationships/image" Target="../media/image44.png"/><Relationship Id="rId7" Type="http://schemas.openxmlformats.org/officeDocument/2006/relationships/image" Target="../media/image48.png"/><Relationship Id="rId8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Relationship Id="rId4" Type="http://schemas.openxmlformats.org/officeDocument/2006/relationships/hyperlink" Target="https://arxiv.org/abs/1602.04938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Relationship Id="rId4" Type="http://schemas.openxmlformats.org/officeDocument/2006/relationships/hyperlink" Target="https://arxiv.org/abs/1602.04938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abs/1705.07874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sameersingh.org/files/papers/anchors-aaai18.pdf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hyperlink" Target="http://sameersingh.org/files/papers/anchors-aaai18.pdf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18.png"/><Relationship Id="rId6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18.png"/><Relationship Id="rId6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Relationship Id="rId6" Type="http://schemas.openxmlformats.org/officeDocument/2006/relationships/image" Target="../media/image18.png"/><Relationship Id="rId7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Relationship Id="rId6" Type="http://schemas.openxmlformats.org/officeDocument/2006/relationships/image" Target="../media/image18.png"/><Relationship Id="rId7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7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72.png"/><Relationship Id="rId6" Type="http://schemas.openxmlformats.org/officeDocument/2006/relationships/image" Target="../media/image57.png"/><Relationship Id="rId7" Type="http://schemas.openxmlformats.org/officeDocument/2006/relationships/image" Target="../media/image53.png"/><Relationship Id="rId8" Type="http://schemas.openxmlformats.org/officeDocument/2006/relationships/image" Target="../media/image6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7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72.png"/><Relationship Id="rId6" Type="http://schemas.openxmlformats.org/officeDocument/2006/relationships/image" Target="../media/image53.png"/><Relationship Id="rId7" Type="http://schemas.openxmlformats.org/officeDocument/2006/relationships/image" Target="../media/image8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Relationship Id="rId4" Type="http://schemas.openxmlformats.org/officeDocument/2006/relationships/image" Target="../media/image62.png"/><Relationship Id="rId5" Type="http://schemas.openxmlformats.org/officeDocument/2006/relationships/image" Target="../media/image73.png"/><Relationship Id="rId6" Type="http://schemas.openxmlformats.org/officeDocument/2006/relationships/image" Target="../media/image55.png"/><Relationship Id="rId7" Type="http://schemas.openxmlformats.org/officeDocument/2006/relationships/image" Target="../media/image18.png"/><Relationship Id="rId8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.png"/><Relationship Id="rId7" Type="http://schemas.openxmlformats.org/officeDocument/2006/relationships/image" Target="../media/image34.png"/></Relationships>
</file>

<file path=ppt/slides/_rels/slide50.xml.rels><?xml version="1.0" encoding="UTF-8" standalone="yes"?><Relationships xmlns="http://schemas.openxmlformats.org/package/2006/relationships"><Relationship Id="rId10" Type="http://schemas.openxmlformats.org/officeDocument/2006/relationships/hyperlink" Target="https://arxiv.org/abs/1312.6034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Relationship Id="rId4" Type="http://schemas.openxmlformats.org/officeDocument/2006/relationships/image" Target="../media/image65.png"/><Relationship Id="rId9" Type="http://schemas.openxmlformats.org/officeDocument/2006/relationships/hyperlink" Target="http://www.jmlr.org/papers/volume11/baehrens10a/baehrens10a.pdf" TargetMode="External"/><Relationship Id="rId5" Type="http://schemas.openxmlformats.org/officeDocument/2006/relationships/image" Target="../media/image66.png"/><Relationship Id="rId6" Type="http://schemas.openxmlformats.org/officeDocument/2006/relationships/image" Target="../media/image55.png"/><Relationship Id="rId7" Type="http://schemas.openxmlformats.org/officeDocument/2006/relationships/image" Target="../media/image18.png"/><Relationship Id="rId8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65.png"/><Relationship Id="rId5" Type="http://schemas.openxmlformats.org/officeDocument/2006/relationships/image" Target="../media/image18.png"/><Relationship Id="rId6" Type="http://schemas.openxmlformats.org/officeDocument/2006/relationships/image" Target="../media/image60.png"/><Relationship Id="rId7" Type="http://schemas.openxmlformats.org/officeDocument/2006/relationships/hyperlink" Target="http://www.jmlr.org/papers/volume11/baehrens10a/baehrens10a.pdf" TargetMode="External"/><Relationship Id="rId8" Type="http://schemas.openxmlformats.org/officeDocument/2006/relationships/hyperlink" Target="https://arxiv.org/abs/1312.6034" TargetMode="External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abs/1312.6034" TargetMode="External"/><Relationship Id="rId10" Type="http://schemas.openxmlformats.org/officeDocument/2006/relationships/hyperlink" Target="http://www.jmlr.org/papers/volume11/baehrens10a/baehrens10a.pdf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hyperlink" Target="https://arxiv.org/pdf/1704.02685.pdf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60.png"/><Relationship Id="rId7" Type="http://schemas.openxmlformats.org/officeDocument/2006/relationships/image" Target="../media/image65.png"/><Relationship Id="rId8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18.png"/><Relationship Id="rId6" Type="http://schemas.openxmlformats.org/officeDocument/2006/relationships/image" Target="../media/image60.png"/><Relationship Id="rId7" Type="http://schemas.openxmlformats.org/officeDocument/2006/relationships/hyperlink" Target="https://arxiv.org/pdf/1806.03000" TargetMode="External"/><Relationship Id="rId8" Type="http://schemas.openxmlformats.org/officeDocument/2006/relationships/image" Target="../media/image6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86.png"/><Relationship Id="rId5" Type="http://schemas.openxmlformats.org/officeDocument/2006/relationships/image" Target="../media/image18.png"/><Relationship Id="rId6" Type="http://schemas.openxmlformats.org/officeDocument/2006/relationships/image" Target="../media/image60.png"/><Relationship Id="rId7" Type="http://schemas.openxmlformats.org/officeDocument/2006/relationships/hyperlink" Target="https://arxiv.org/pdf/1806.03000" TargetMode="External"/><Relationship Id="rId8" Type="http://schemas.openxmlformats.org/officeDocument/2006/relationships/image" Target="../media/image6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18.png"/><Relationship Id="rId6" Type="http://schemas.openxmlformats.org/officeDocument/2006/relationships/image" Target="../media/image60.png"/><Relationship Id="rId7" Type="http://schemas.openxmlformats.org/officeDocument/2006/relationships/image" Target="../media/image70.png"/><Relationship Id="rId8" Type="http://schemas.openxmlformats.org/officeDocument/2006/relationships/hyperlink" Target="https://arxiv.org/abs/1703.01365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70.png"/><Relationship Id="rId5" Type="http://schemas.openxmlformats.org/officeDocument/2006/relationships/image" Target="../media/image18.png"/><Relationship Id="rId6" Type="http://schemas.openxmlformats.org/officeDocument/2006/relationships/image" Target="../media/image60.png"/><Relationship Id="rId7" Type="http://schemas.openxmlformats.org/officeDocument/2006/relationships/image" Target="../media/image64.png"/><Relationship Id="rId8" Type="http://schemas.openxmlformats.org/officeDocument/2006/relationships/hyperlink" Target="https://arxiv.org/abs/1703.01365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hyperlink" Target="https://arxiv.org/pdf/1711.06104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60.png"/><Relationship Id="rId7" Type="http://schemas.openxmlformats.org/officeDocument/2006/relationships/image" Target="../media/image71.png"/><Relationship Id="rId8" Type="http://schemas.openxmlformats.org/officeDocument/2006/relationships/hyperlink" Target="https://arxiv.org/abs/1704.02685" TargetMode="External"/></Relationships>
</file>

<file path=ppt/slides/_rels/slide58.xml.rels><?xml version="1.0" encoding="UTF-8" standalone="yes"?><Relationships xmlns="http://schemas.openxmlformats.org/package/2006/relationships"><Relationship Id="rId10" Type="http://schemas.openxmlformats.org/officeDocument/2006/relationships/hyperlink" Target="https://arxiv.org/pdf/1711.06104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hyperlink" Target="https://arxiv.org/abs/1704.02685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60.png"/><Relationship Id="rId7" Type="http://schemas.openxmlformats.org/officeDocument/2006/relationships/image" Target="../media/image64.png"/><Relationship Id="rId8" Type="http://schemas.openxmlformats.org/officeDocument/2006/relationships/image" Target="../media/image7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2.png"/><Relationship Id="rId4" Type="http://schemas.openxmlformats.org/officeDocument/2006/relationships/hyperlink" Target="https://arxiv.org/abs/1412.6806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2.png"/><Relationship Id="rId4" Type="http://schemas.openxmlformats.org/officeDocument/2006/relationships/hyperlink" Target="https://arxiv.org/abs/1412.6806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18.png"/><Relationship Id="rId6" Type="http://schemas.openxmlformats.org/officeDocument/2006/relationships/image" Target="../media/image64.png"/><Relationship Id="rId7" Type="http://schemas.openxmlformats.org/officeDocument/2006/relationships/image" Target="../media/image6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18.png"/><Relationship Id="rId6" Type="http://schemas.openxmlformats.org/officeDocument/2006/relationships/image" Target="../media/image64.png"/><Relationship Id="rId7" Type="http://schemas.openxmlformats.org/officeDocument/2006/relationships/image" Target="../media/image6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3.png"/><Relationship Id="rId4" Type="http://schemas.openxmlformats.org/officeDocument/2006/relationships/image" Target="../media/image5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3.png"/><Relationship Id="rId4" Type="http://schemas.openxmlformats.org/officeDocument/2006/relationships/image" Target="../media/image5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18.png"/><Relationship Id="rId6" Type="http://schemas.openxmlformats.org/officeDocument/2006/relationships/image" Target="../media/image60.png"/><Relationship Id="rId7" Type="http://schemas.openxmlformats.org/officeDocument/2006/relationships/image" Target="../media/image8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18.png"/><Relationship Id="rId6" Type="http://schemas.openxmlformats.org/officeDocument/2006/relationships/image" Target="../media/image6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18.png"/><Relationship Id="rId6" Type="http://schemas.openxmlformats.org/officeDocument/2006/relationships/image" Target="../media/image86.png"/><Relationship Id="rId7" Type="http://schemas.openxmlformats.org/officeDocument/2006/relationships/image" Target="../media/image6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18.png"/><Relationship Id="rId6" Type="http://schemas.openxmlformats.org/officeDocument/2006/relationships/image" Target="../media/image86.png"/><Relationship Id="rId7" Type="http://schemas.openxmlformats.org/officeDocument/2006/relationships/image" Target="../media/image6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arxiv.org/pdf/2003.07631.pdf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18.png"/><Relationship Id="rId6" Type="http://schemas.openxmlformats.org/officeDocument/2006/relationships/image" Target="../media/image6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openxmlformats.org/officeDocument/2006/relationships/image" Target="../media/image88.png"/><Relationship Id="rId5" Type="http://schemas.openxmlformats.org/officeDocument/2006/relationships/image" Target="../media/image18.png"/><Relationship Id="rId6" Type="http://schemas.openxmlformats.org/officeDocument/2006/relationships/image" Target="../media/image60.png"/><Relationship Id="rId7" Type="http://schemas.openxmlformats.org/officeDocument/2006/relationships/image" Target="../media/image80.png"/><Relationship Id="rId8" Type="http://schemas.openxmlformats.org/officeDocument/2006/relationships/image" Target="../media/image8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arxiv.org/pdf/1703.04730.pdf" TargetMode="External"/><Relationship Id="rId4" Type="http://schemas.openxmlformats.org/officeDocument/2006/relationships/image" Target="../media/image79.png"/><Relationship Id="rId5" Type="http://schemas.openxmlformats.org/officeDocument/2006/relationships/image" Target="../media/image53.png"/><Relationship Id="rId6" Type="http://schemas.openxmlformats.org/officeDocument/2006/relationships/image" Target="../media/image78.png"/><Relationship Id="rId7" Type="http://schemas.openxmlformats.org/officeDocument/2006/relationships/image" Target="../media/image83.png"/></Relationships>
</file>

<file path=ppt/slides/_rels/slide78.xml.rels><?xml version="1.0" encoding="UTF-8" standalone="yes"?><Relationships xmlns="http://schemas.openxmlformats.org/package/2006/relationships"><Relationship Id="rId10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arxiv.org/pdf/1703.04730.pdf" TargetMode="External"/><Relationship Id="rId4" Type="http://schemas.openxmlformats.org/officeDocument/2006/relationships/image" Target="../media/image79.png"/><Relationship Id="rId9" Type="http://schemas.openxmlformats.org/officeDocument/2006/relationships/image" Target="../media/image82.png"/><Relationship Id="rId5" Type="http://schemas.openxmlformats.org/officeDocument/2006/relationships/image" Target="../media/image89.png"/><Relationship Id="rId6" Type="http://schemas.openxmlformats.org/officeDocument/2006/relationships/image" Target="../media/image53.png"/><Relationship Id="rId7" Type="http://schemas.openxmlformats.org/officeDocument/2006/relationships/image" Target="../media/image78.png"/><Relationship Id="rId8" Type="http://schemas.openxmlformats.org/officeDocument/2006/relationships/image" Target="../media/image81.png"/></Relationships>
</file>

<file path=ppt/slides/_rels/slide79.xml.rels><?xml version="1.0" encoding="UTF-8" standalone="yes"?><Relationships xmlns="http://schemas.openxmlformats.org/package/2006/relationships"><Relationship Id="rId11" Type="http://schemas.openxmlformats.org/officeDocument/2006/relationships/image" Target="../media/image83.png"/><Relationship Id="rId10" Type="http://schemas.openxmlformats.org/officeDocument/2006/relationships/image" Target="../media/image82.png"/><Relationship Id="rId12" Type="http://schemas.openxmlformats.org/officeDocument/2006/relationships/image" Target="../media/image8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arxiv.org/pdf/1703.04730.pdf" TargetMode="External"/><Relationship Id="rId4" Type="http://schemas.openxmlformats.org/officeDocument/2006/relationships/image" Target="../media/image79.png"/><Relationship Id="rId9" Type="http://schemas.openxmlformats.org/officeDocument/2006/relationships/image" Target="../media/image90.png"/><Relationship Id="rId5" Type="http://schemas.openxmlformats.org/officeDocument/2006/relationships/image" Target="../media/image89.png"/><Relationship Id="rId6" Type="http://schemas.openxmlformats.org/officeDocument/2006/relationships/image" Target="../media/image53.png"/><Relationship Id="rId7" Type="http://schemas.openxmlformats.org/officeDocument/2006/relationships/image" Target="../media/image78.png"/><Relationship Id="rId8" Type="http://schemas.openxmlformats.org/officeDocument/2006/relationships/image" Target="../media/image8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arxiv.org/pdf/1703.04730.pdf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arxiv.org/abs/2005.06676.pdf" TargetMode="External"/><Relationship Id="rId4" Type="http://schemas.openxmlformats.org/officeDocument/2006/relationships/image" Target="../media/image9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arxiv.org/abs/2006.14651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arxiv.org/abs/2006.14651" TargetMode="External"/><Relationship Id="rId4" Type="http://schemas.openxmlformats.org/officeDocument/2006/relationships/hyperlink" Target="https://arxiv.org/abs/1811.09720" TargetMode="External"/><Relationship Id="rId5" Type="http://schemas.openxmlformats.org/officeDocument/2006/relationships/hyperlink" Target="https://arxiv.org/abs/2002.08484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distill.pub/2017/feature-visualization/" TargetMode="External"/><Relationship Id="rId4" Type="http://schemas.openxmlformats.org/officeDocument/2006/relationships/image" Target="../media/image9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/>
          <p:nvPr>
            <p:ph type="ctrTitle"/>
          </p:nvPr>
        </p:nvSpPr>
        <p:spPr>
          <a:xfrm>
            <a:off x="148713" y="1092943"/>
            <a:ext cx="12189000" cy="39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5400"/>
              <a:buFont typeface="Cambria"/>
              <a:buNone/>
            </a:pPr>
            <a:r>
              <a:rPr b="1" lang="en" sz="4200">
                <a:solidFill>
                  <a:srgbClr val="073763"/>
                </a:solidFill>
              </a:rPr>
              <a:t>Unlocking the power of Explainable AI:</a:t>
            </a:r>
            <a:endParaRPr b="1" sz="4200">
              <a:solidFill>
                <a:srgbClr val="07376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5400"/>
              <a:buFont typeface="Cambria"/>
              <a:buNone/>
            </a:pPr>
            <a:r>
              <a:rPr b="1" lang="en" sz="4200">
                <a:solidFill>
                  <a:srgbClr val="073763"/>
                </a:solidFill>
              </a:rPr>
              <a:t>Demystifying the Black Box</a:t>
            </a:r>
            <a:endParaRPr b="1" sz="4200">
              <a:solidFill>
                <a:srgbClr val="07376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5400"/>
              <a:buFont typeface="Cambria"/>
              <a:buNone/>
            </a:pPr>
            <a:r>
              <a:t/>
            </a:r>
            <a:endParaRPr sz="4200">
              <a:solidFill>
                <a:srgbClr val="073763"/>
              </a:solidFill>
            </a:endParaRPr>
          </a:p>
          <a:p>
            <a:pPr indent="457200" lvl="0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5400"/>
              <a:buFont typeface="Cambria"/>
              <a:buNone/>
            </a:pPr>
            <a:r>
              <a:rPr lang="en" sz="3000">
                <a:solidFill>
                  <a:srgbClr val="073763"/>
                </a:solidFill>
              </a:rPr>
              <a:t>Session 1: </a:t>
            </a:r>
            <a:endParaRPr sz="3000">
              <a:solidFill>
                <a:srgbClr val="073763"/>
              </a:solidFill>
            </a:endParaRPr>
          </a:p>
          <a:p>
            <a:pPr indent="457200" lvl="0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5400"/>
              <a:buFont typeface="Cambria"/>
              <a:buNone/>
            </a:pPr>
            <a:r>
              <a:rPr lang="en" sz="3000">
                <a:solidFill>
                  <a:srgbClr val="073763"/>
                </a:solidFill>
              </a:rPr>
              <a:t>what is Explainable AI</a:t>
            </a:r>
            <a:endParaRPr sz="30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2"/>
          <p:cNvPicPr preferRelativeResize="0"/>
          <p:nvPr/>
        </p:nvPicPr>
        <p:blipFill rotWithShape="1">
          <a:blip r:embed="rId3">
            <a:alphaModFix/>
          </a:blip>
          <a:srcRect b="41284" l="3479" r="30114" t="5975"/>
          <a:stretch/>
        </p:blipFill>
        <p:spPr>
          <a:xfrm>
            <a:off x="7468956" y="3643448"/>
            <a:ext cx="4520641" cy="82532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2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Achieving Model Understanding</a:t>
            </a:r>
            <a:endParaRPr/>
          </a:p>
        </p:txBody>
      </p:sp>
      <p:sp>
        <p:nvSpPr>
          <p:cNvPr id="373" name="Google Shape;373;p52"/>
          <p:cNvSpPr txBox="1"/>
          <p:nvPr>
            <p:ph idx="1" type="body"/>
          </p:nvPr>
        </p:nvSpPr>
        <p:spPr>
          <a:xfrm>
            <a:off x="761809" y="1825625"/>
            <a:ext cx="105129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0C0"/>
                </a:solidFill>
              </a:rPr>
              <a:t>Take 1</a:t>
            </a:r>
            <a:r>
              <a:rPr lang="en"/>
              <a:t>: Build </a:t>
            </a:r>
            <a:r>
              <a:rPr i="1" lang="en"/>
              <a:t>inherently interpretable</a:t>
            </a:r>
            <a:r>
              <a:rPr lang="en"/>
              <a:t> predictive models</a:t>
            </a:r>
            <a:endParaRPr/>
          </a:p>
        </p:txBody>
      </p:sp>
      <p:sp>
        <p:nvSpPr>
          <p:cNvPr id="374" name="Google Shape;374;p52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" name="Google Shape;37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64" y="3367690"/>
            <a:ext cx="3981579" cy="263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0466" y="3489150"/>
            <a:ext cx="3792877" cy="239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3188502" y="4634237"/>
            <a:ext cx="1084104" cy="101042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2"/>
          <p:cNvSpPr txBox="1"/>
          <p:nvPr/>
        </p:nvSpPr>
        <p:spPr>
          <a:xfrm>
            <a:off x="6630241" y="0"/>
            <a:ext cx="5558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[ </a:t>
            </a:r>
            <a:r>
              <a:rPr lang="en">
                <a:solidFill>
                  <a:srgbClr val="1155CC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Letham and Rudin 2015</a:t>
            </a:r>
            <a:r>
              <a:rPr lang="en"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; </a:t>
            </a:r>
            <a:r>
              <a:rPr lang="en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7"/>
              </a:rPr>
              <a:t>Lakkaraju et. al. 2016</a:t>
            </a:r>
            <a:r>
              <a:rPr lang="en"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]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Achieving Model Understanding</a:t>
            </a:r>
            <a:endParaRPr/>
          </a:p>
        </p:txBody>
      </p:sp>
      <p:sp>
        <p:nvSpPr>
          <p:cNvPr id="385" name="Google Shape;385;p53"/>
          <p:cNvSpPr txBox="1"/>
          <p:nvPr>
            <p:ph idx="1" type="body"/>
          </p:nvPr>
        </p:nvSpPr>
        <p:spPr>
          <a:xfrm>
            <a:off x="696376" y="1631425"/>
            <a:ext cx="105129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0C0"/>
                </a:solidFill>
              </a:rPr>
              <a:t>Take 2</a:t>
            </a:r>
            <a:r>
              <a:rPr lang="en"/>
              <a:t>: </a:t>
            </a:r>
            <a:r>
              <a:rPr i="1" lang="en"/>
              <a:t>Explain</a:t>
            </a:r>
            <a:r>
              <a:rPr lang="en"/>
              <a:t> pre-built models </a:t>
            </a:r>
            <a:r>
              <a:rPr i="1" lang="en"/>
              <a:t>in a post-hoc manner</a:t>
            </a:r>
            <a:endParaRPr i="1"/>
          </a:p>
        </p:txBody>
      </p:sp>
      <p:sp>
        <p:nvSpPr>
          <p:cNvPr id="386" name="Google Shape;386;p53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7" name="Google Shape;3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654" y="2535300"/>
            <a:ext cx="1709697" cy="161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90" y="4165525"/>
            <a:ext cx="2950736" cy="196593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/>
          <p:nvPr/>
        </p:nvSpPr>
        <p:spPr>
          <a:xfrm>
            <a:off x="4802655" y="3221545"/>
            <a:ext cx="2097600" cy="7329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Explainer</a:t>
            </a:r>
            <a:endParaRPr/>
          </a:p>
        </p:txBody>
      </p:sp>
      <p:cxnSp>
        <p:nvCxnSpPr>
          <p:cNvPr id="390" name="Google Shape;390;p53"/>
          <p:cNvCxnSpPr/>
          <p:nvPr/>
        </p:nvCxnSpPr>
        <p:spPr>
          <a:xfrm>
            <a:off x="7148368" y="3587995"/>
            <a:ext cx="1333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1" name="Google Shape;391;p53"/>
          <p:cNvCxnSpPr/>
          <p:nvPr/>
        </p:nvCxnSpPr>
        <p:spPr>
          <a:xfrm>
            <a:off x="3400281" y="3594595"/>
            <a:ext cx="1152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92" name="Google Shape;39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8737014" y="2809450"/>
            <a:ext cx="1084104" cy="1010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3"/>
          <p:cNvPicPr preferRelativeResize="0"/>
          <p:nvPr/>
        </p:nvPicPr>
        <p:blipFill rotWithShape="1">
          <a:blip r:embed="rId6">
            <a:alphaModFix/>
          </a:blip>
          <a:srcRect b="41284" l="3479" r="30114" t="5975"/>
          <a:stretch/>
        </p:blipFill>
        <p:spPr>
          <a:xfrm>
            <a:off x="7522793" y="3961736"/>
            <a:ext cx="4520641" cy="82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76605" y="1626225"/>
            <a:ext cx="1732665" cy="2229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82602" y="4698300"/>
            <a:ext cx="2468356" cy="155643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3"/>
          <p:cNvSpPr txBox="1"/>
          <p:nvPr/>
        </p:nvSpPr>
        <p:spPr>
          <a:xfrm>
            <a:off x="6630241" y="0"/>
            <a:ext cx="5558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[ </a:t>
            </a:r>
            <a:r>
              <a:rPr lang="en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9"/>
              </a:rPr>
              <a:t>Ribeiro et. al. 2016</a:t>
            </a:r>
            <a:r>
              <a:rPr lang="en"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10"/>
              </a:rPr>
              <a:t>Ribeiro et al. 2018</a:t>
            </a:r>
            <a:r>
              <a:rPr lang="en"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; </a:t>
            </a:r>
            <a:r>
              <a:rPr lang="en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11"/>
              </a:rPr>
              <a:t>Lakkaraju et. al. 2019</a:t>
            </a:r>
            <a:r>
              <a:rPr lang="en"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]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mbria"/>
              <a:buNone/>
            </a:pPr>
            <a:r>
              <a:rPr lang="en"/>
              <a:t>Inherently Interpretable Models vs.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mbria"/>
              <a:buNone/>
            </a:pPr>
            <a:r>
              <a:rPr lang="en"/>
              <a:t>Post hoc Explanations</a:t>
            </a:r>
            <a:endParaRPr/>
          </a:p>
        </p:txBody>
      </p:sp>
      <p:sp>
        <p:nvSpPr>
          <p:cNvPr id="402" name="Google Shape;402;p54"/>
          <p:cNvSpPr txBox="1"/>
          <p:nvPr>
            <p:ph idx="1" type="body"/>
          </p:nvPr>
        </p:nvSpPr>
        <p:spPr>
          <a:xfrm>
            <a:off x="837990" y="2206625"/>
            <a:ext cx="10512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/>
              <a:t>In </a:t>
            </a:r>
            <a:r>
              <a:rPr b="1" i="1" lang="en"/>
              <a:t>certain</a:t>
            </a:r>
            <a:r>
              <a:rPr lang="en"/>
              <a:t> settings, </a:t>
            </a:r>
            <a:r>
              <a:rPr i="1" lang="en"/>
              <a:t>accuracy-interpretability trade offs</a:t>
            </a:r>
            <a:r>
              <a:rPr lang="en"/>
              <a:t> may exist. 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03" name="Google Shape;403;p54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" name="Google Shape;404;p54"/>
          <p:cNvPicPr preferRelativeResize="0"/>
          <p:nvPr/>
        </p:nvPicPr>
        <p:blipFill rotWithShape="1">
          <a:blip r:embed="rId3">
            <a:alphaModFix/>
          </a:blip>
          <a:srcRect b="5775" l="4379" r="0" t="0"/>
          <a:stretch/>
        </p:blipFill>
        <p:spPr>
          <a:xfrm>
            <a:off x="1912796" y="2206625"/>
            <a:ext cx="3110621" cy="280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874" y="5012875"/>
            <a:ext cx="1063284" cy="29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5661" y="3250425"/>
            <a:ext cx="957960" cy="71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9156" y="2214763"/>
            <a:ext cx="5029442" cy="30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4"/>
          <p:cNvSpPr txBox="1"/>
          <p:nvPr/>
        </p:nvSpPr>
        <p:spPr>
          <a:xfrm>
            <a:off x="4927367" y="1690700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ambria"/>
                <a:ea typeface="Cambria"/>
                <a:cs typeface="Cambria"/>
                <a:sym typeface="Cambria"/>
              </a:rPr>
              <a:t>Example</a:t>
            </a:r>
            <a:endParaRPr b="1" sz="21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9" name="Google Shape;409;p54"/>
          <p:cNvSpPr txBox="1"/>
          <p:nvPr/>
        </p:nvSpPr>
        <p:spPr>
          <a:xfrm>
            <a:off x="6084028" y="0"/>
            <a:ext cx="6105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Cambria"/>
                <a:ea typeface="Cambria"/>
                <a:cs typeface="Cambria"/>
                <a:sym typeface="Cambria"/>
              </a:rPr>
              <a:t>[ </a:t>
            </a:r>
            <a:r>
              <a:rPr lang="en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7"/>
              </a:rPr>
              <a:t>Cireşan</a:t>
            </a:r>
            <a:r>
              <a:rPr lang="en">
                <a:solidFill>
                  <a:srgbClr val="1155CC"/>
                </a:solidFill>
                <a:latin typeface="Cambria"/>
                <a:ea typeface="Cambria"/>
                <a:cs typeface="Cambria"/>
                <a:sym typeface="Cambria"/>
              </a:rPr>
              <a:t> et. al. 2012, Caruana et. al. 2006, Frosst et. al.  2017, Stewart 2020 ]</a:t>
            </a:r>
            <a:endParaRPr>
              <a:solidFill>
                <a:srgbClr val="1155C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0" name="Google Shape;410;p54"/>
          <p:cNvSpPr/>
          <p:nvPr/>
        </p:nvSpPr>
        <p:spPr>
          <a:xfrm>
            <a:off x="8976679" y="3434375"/>
            <a:ext cx="796500" cy="21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mbria"/>
              <a:buNone/>
            </a:pPr>
            <a:r>
              <a:rPr lang="en"/>
              <a:t>Inherently Interpretable Models vs.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mbria"/>
              <a:buNone/>
            </a:pPr>
            <a:r>
              <a:rPr lang="en"/>
              <a:t>Post hoc Explanations</a:t>
            </a:r>
            <a:endParaRPr/>
          </a:p>
        </p:txBody>
      </p:sp>
      <p:sp>
        <p:nvSpPr>
          <p:cNvPr id="416" name="Google Shape;416;p55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7" name="Google Shape;4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145" y="2089050"/>
            <a:ext cx="4360434" cy="3564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7287" y="2217825"/>
            <a:ext cx="4788776" cy="3104347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5"/>
          <p:cNvSpPr txBox="1"/>
          <p:nvPr/>
        </p:nvSpPr>
        <p:spPr>
          <a:xfrm>
            <a:off x="5668482" y="5027363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complex models might                                achieve higher accuracy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20" name="Google Shape;420;p55"/>
          <p:cNvSpPr txBox="1"/>
          <p:nvPr/>
        </p:nvSpPr>
        <p:spPr>
          <a:xfrm>
            <a:off x="1182304" y="5566925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can build interpretable +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accurate models  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 txBox="1"/>
          <p:nvPr>
            <p:ph idx="1" type="body"/>
          </p:nvPr>
        </p:nvSpPr>
        <p:spPr>
          <a:xfrm>
            <a:off x="226043" y="2228175"/>
            <a:ext cx="11829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/>
              <a:t>Sometimes, you don’t have enough data to build your model from scratch.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/>
              <a:t>And, all you have is a (proprietary) black box!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/>
              <a:t> </a:t>
            </a:r>
            <a:endParaRPr/>
          </a:p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/>
              <a:t>            </a:t>
            </a:r>
            <a:endParaRPr/>
          </a:p>
        </p:txBody>
      </p:sp>
      <p:sp>
        <p:nvSpPr>
          <p:cNvPr id="426" name="Google Shape;426;p56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mbria"/>
              <a:buNone/>
            </a:pPr>
            <a:r>
              <a:rPr lang="en"/>
              <a:t>Inherently Interpretable Models vs.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mbria"/>
              <a:buNone/>
            </a:pPr>
            <a:r>
              <a:rPr lang="en"/>
              <a:t>Post hoc Explanations</a:t>
            </a:r>
            <a:endParaRPr/>
          </a:p>
        </p:txBody>
      </p:sp>
      <p:sp>
        <p:nvSpPr>
          <p:cNvPr id="427" name="Google Shape;427;p56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8" name="Google Shape;4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956" y="3916050"/>
            <a:ext cx="1632191" cy="154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854" y="3775350"/>
            <a:ext cx="1730767" cy="173076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6"/>
          <p:cNvSpPr txBox="1"/>
          <p:nvPr/>
        </p:nvSpPr>
        <p:spPr>
          <a:xfrm>
            <a:off x="10120243" y="2275"/>
            <a:ext cx="20481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[ </a:t>
            </a:r>
            <a:r>
              <a:rPr lang="en">
                <a:solidFill>
                  <a:srgbClr val="0070C0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Ribeiro et. al. 2016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]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mbria"/>
              <a:buNone/>
            </a:pPr>
            <a:r>
              <a:rPr lang="en"/>
              <a:t>Inherently Interpretable Models vs.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mbria"/>
              <a:buNone/>
            </a:pPr>
            <a:r>
              <a:rPr lang="en"/>
              <a:t>Post hoc Explanations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7"/>
          <p:cNvSpPr txBox="1"/>
          <p:nvPr>
            <p:ph idx="1" type="body"/>
          </p:nvPr>
        </p:nvSpPr>
        <p:spPr>
          <a:xfrm>
            <a:off x="837990" y="1825625"/>
            <a:ext cx="105129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/>
              <a:t>This tutorial will focus on post hoc explanations! </a:t>
            </a:r>
            <a:endParaRPr i="1"/>
          </a:p>
        </p:txBody>
      </p:sp>
      <p:sp>
        <p:nvSpPr>
          <p:cNvPr id="438" name="Google Shape;438;p57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57"/>
          <p:cNvSpPr/>
          <p:nvPr/>
        </p:nvSpPr>
        <p:spPr>
          <a:xfrm>
            <a:off x="1337065" y="2142450"/>
            <a:ext cx="9514800" cy="33591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If you </a:t>
            </a:r>
            <a:r>
              <a:rPr i="1" lang="en" sz="24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can build</a:t>
            </a:r>
            <a:r>
              <a:rPr lang="en" sz="24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an interpretable model which is also adequately accurate for your setting, DO IT!  </a:t>
            </a:r>
            <a:endParaRPr sz="24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Otherwise, </a:t>
            </a:r>
            <a:r>
              <a:rPr b="1" i="1" lang="en" sz="24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post hoc explanations</a:t>
            </a:r>
            <a:r>
              <a:rPr lang="en" sz="24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come to the rescue!</a:t>
            </a:r>
            <a:endParaRPr sz="24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9557059" y="-24450"/>
            <a:ext cx="25854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[ </a:t>
            </a:r>
            <a:r>
              <a:rPr lang="en">
                <a:solidFill>
                  <a:srgbClr val="0070C0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Rudin </a:t>
            </a:r>
            <a:r>
              <a:rPr lang="en">
                <a:solidFill>
                  <a:srgbClr val="1155CC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201</a:t>
            </a:r>
            <a:r>
              <a:rPr lang="en">
                <a:solidFill>
                  <a:srgbClr val="1155CC"/>
                </a:solidFill>
                <a:latin typeface="Cambria"/>
                <a:ea typeface="Cambria"/>
                <a:cs typeface="Cambria"/>
                <a:sym typeface="Cambria"/>
              </a:rPr>
              <a:t>9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]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mbria"/>
              <a:buNone/>
            </a:pPr>
            <a:r>
              <a:rPr lang="en"/>
              <a:t>What is an Explanation?</a:t>
            </a:r>
            <a:endParaRPr/>
          </a:p>
        </p:txBody>
      </p:sp>
      <p:sp>
        <p:nvSpPr>
          <p:cNvPr id="446" name="Google Shape;446;p58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mbria"/>
              <a:buNone/>
            </a:pPr>
            <a:r>
              <a:rPr lang="en"/>
              <a:t>What is an Explanation?</a:t>
            </a:r>
            <a:endParaRPr/>
          </a:p>
        </p:txBody>
      </p:sp>
      <p:sp>
        <p:nvSpPr>
          <p:cNvPr id="452" name="Google Shape;452;p59"/>
          <p:cNvSpPr txBox="1"/>
          <p:nvPr>
            <p:ph idx="1" type="body"/>
          </p:nvPr>
        </p:nvSpPr>
        <p:spPr>
          <a:xfrm>
            <a:off x="837990" y="1825625"/>
            <a:ext cx="105129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>
                <a:solidFill>
                  <a:srgbClr val="2E75B5"/>
                </a:solidFill>
              </a:rPr>
              <a:t>Definition:</a:t>
            </a:r>
            <a:r>
              <a:rPr lang="en"/>
              <a:t> Interpretable description of the model behavior</a:t>
            </a:r>
            <a:endParaRPr/>
          </a:p>
        </p:txBody>
      </p:sp>
      <p:sp>
        <p:nvSpPr>
          <p:cNvPr id="453" name="Google Shape;453;p59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54" name="Google Shape;454;p59"/>
          <p:cNvGrpSpPr/>
          <p:nvPr/>
        </p:nvGrpSpPr>
        <p:grpSpPr>
          <a:xfrm>
            <a:off x="204339" y="2987500"/>
            <a:ext cx="3828951" cy="3174600"/>
            <a:chOff x="204400" y="2987500"/>
            <a:chExt cx="3830100" cy="3174600"/>
          </a:xfrm>
        </p:grpSpPr>
        <p:sp>
          <p:nvSpPr>
            <p:cNvPr id="455" name="Google Shape;455;p59"/>
            <p:cNvSpPr/>
            <p:nvPr/>
          </p:nvSpPr>
          <p:spPr>
            <a:xfrm>
              <a:off x="204400" y="2987500"/>
              <a:ext cx="3830100" cy="3174600"/>
            </a:xfrm>
            <a:prstGeom prst="roundRect">
              <a:avLst>
                <a:gd fmla="val 8396" name="adj"/>
              </a:avLst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Cambria"/>
                  <a:ea typeface="Cambria"/>
                  <a:cs typeface="Cambria"/>
                  <a:sym typeface="Cambria"/>
                </a:rPr>
                <a:t>Classifier</a:t>
              </a:r>
              <a:endParaRPr sz="2400"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456" name="Google Shape;456;p59"/>
            <p:cNvGrpSpPr/>
            <p:nvPr/>
          </p:nvGrpSpPr>
          <p:grpSpPr>
            <a:xfrm>
              <a:off x="840639" y="4002703"/>
              <a:ext cx="2470881" cy="1840200"/>
              <a:chOff x="330409" y="1866809"/>
              <a:chExt cx="2470881" cy="1840200"/>
            </a:xfrm>
          </p:grpSpPr>
          <p:sp>
            <p:nvSpPr>
              <p:cNvPr id="457" name="Google Shape;457;p59"/>
              <p:cNvSpPr/>
              <p:nvPr/>
            </p:nvSpPr>
            <p:spPr>
              <a:xfrm>
                <a:off x="330409" y="1866809"/>
                <a:ext cx="2460900" cy="1840200"/>
              </a:xfrm>
              <a:prstGeom prst="rect">
                <a:avLst/>
              </a:prstGeom>
              <a:solidFill>
                <a:srgbClr val="B7CCE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59"/>
              <p:cNvSpPr/>
              <p:nvPr/>
            </p:nvSpPr>
            <p:spPr>
              <a:xfrm>
                <a:off x="338886" y="1874236"/>
                <a:ext cx="2462404" cy="1819656"/>
              </a:xfrm>
              <a:custGeom>
                <a:rect b="b" l="l" r="r" t="t"/>
                <a:pathLst>
                  <a:path extrusionOk="0" h="1930670" w="3250698">
                    <a:moveTo>
                      <a:pt x="213209" y="282654"/>
                    </a:moveTo>
                    <a:cubicBezTo>
                      <a:pt x="295951" y="338457"/>
                      <a:pt x="717360" y="286502"/>
                      <a:pt x="732754" y="467381"/>
                    </a:cubicBezTo>
                    <a:cubicBezTo>
                      <a:pt x="748148" y="648260"/>
                      <a:pt x="290179" y="1175503"/>
                      <a:pt x="305573" y="1367927"/>
                    </a:cubicBezTo>
                    <a:cubicBezTo>
                      <a:pt x="320967" y="1560351"/>
                      <a:pt x="698118" y="1785488"/>
                      <a:pt x="825118" y="1621927"/>
                    </a:cubicBezTo>
                    <a:cubicBezTo>
                      <a:pt x="952118" y="1458366"/>
                      <a:pt x="986755" y="596306"/>
                      <a:pt x="1067573" y="386563"/>
                    </a:cubicBezTo>
                    <a:cubicBezTo>
                      <a:pt x="1148391" y="176820"/>
                      <a:pt x="1177254" y="136411"/>
                      <a:pt x="1310027" y="363472"/>
                    </a:cubicBezTo>
                    <a:cubicBezTo>
                      <a:pt x="1442800" y="590533"/>
                      <a:pt x="1687179" y="1621927"/>
                      <a:pt x="1864209" y="1748927"/>
                    </a:cubicBezTo>
                    <a:cubicBezTo>
                      <a:pt x="2041239" y="1875927"/>
                      <a:pt x="2381830" y="1279412"/>
                      <a:pt x="2372209" y="1125472"/>
                    </a:cubicBezTo>
                    <a:cubicBezTo>
                      <a:pt x="2362588" y="971533"/>
                      <a:pt x="1819952" y="956139"/>
                      <a:pt x="1806482" y="825290"/>
                    </a:cubicBezTo>
                    <a:cubicBezTo>
                      <a:pt x="1793012" y="694442"/>
                      <a:pt x="2145149" y="172972"/>
                      <a:pt x="2291391" y="340381"/>
                    </a:cubicBezTo>
                    <a:cubicBezTo>
                      <a:pt x="2437633" y="507790"/>
                      <a:pt x="2560785" y="1618079"/>
                      <a:pt x="2683936" y="1829745"/>
                    </a:cubicBezTo>
                    <a:cubicBezTo>
                      <a:pt x="2807087" y="2041411"/>
                      <a:pt x="2972573" y="1897093"/>
                      <a:pt x="3030300" y="1610381"/>
                    </a:cubicBezTo>
                    <a:cubicBezTo>
                      <a:pt x="3088027" y="1323669"/>
                      <a:pt x="3495967" y="355775"/>
                      <a:pt x="3030300" y="109472"/>
                    </a:cubicBezTo>
                    <a:cubicBezTo>
                      <a:pt x="2564633" y="-136831"/>
                      <a:pt x="707739" y="105623"/>
                      <a:pt x="236300" y="132563"/>
                    </a:cubicBezTo>
                    <a:cubicBezTo>
                      <a:pt x="-235139" y="159502"/>
                      <a:pt x="130467" y="226851"/>
                      <a:pt x="213209" y="282654"/>
                    </a:cubicBezTo>
                    <a:close/>
                  </a:path>
                </a:pathLst>
              </a:custGeom>
              <a:solidFill>
                <a:srgbClr val="F2DAD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9" name="Google Shape;459;p59"/>
          <p:cNvGrpSpPr/>
          <p:nvPr/>
        </p:nvGrpSpPr>
        <p:grpSpPr>
          <a:xfrm>
            <a:off x="10001199" y="2983788"/>
            <a:ext cx="1945516" cy="2877215"/>
            <a:chOff x="10004200" y="2983788"/>
            <a:chExt cx="1946100" cy="2877215"/>
          </a:xfrm>
        </p:grpSpPr>
        <p:pic>
          <p:nvPicPr>
            <p:cNvPr id="460" name="Google Shape;460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70771" y="3746177"/>
              <a:ext cx="1317625" cy="2114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Google Shape;461;p59"/>
            <p:cNvSpPr txBox="1"/>
            <p:nvPr/>
          </p:nvSpPr>
          <p:spPr>
            <a:xfrm>
              <a:off x="10004200" y="2983788"/>
              <a:ext cx="19461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ambria"/>
                  <a:ea typeface="Cambria"/>
                  <a:cs typeface="Cambria"/>
                  <a:sym typeface="Cambria"/>
                </a:rPr>
                <a:t>User</a:t>
              </a:r>
              <a:endParaRPr sz="2000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462" name="Google Shape;462;p59"/>
          <p:cNvGrpSpPr/>
          <p:nvPr/>
        </p:nvGrpSpPr>
        <p:grpSpPr>
          <a:xfrm>
            <a:off x="6004223" y="2536725"/>
            <a:ext cx="1625812" cy="4007700"/>
            <a:chOff x="6006025" y="2536725"/>
            <a:chExt cx="1626300" cy="4007700"/>
          </a:xfrm>
        </p:grpSpPr>
        <p:cxnSp>
          <p:nvCxnSpPr>
            <p:cNvPr id="463" name="Google Shape;463;p59"/>
            <p:cNvCxnSpPr/>
            <p:nvPr/>
          </p:nvCxnSpPr>
          <p:spPr>
            <a:xfrm>
              <a:off x="6827575" y="2536725"/>
              <a:ext cx="0" cy="4007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464" name="Google Shape;464;p59"/>
            <p:cNvSpPr/>
            <p:nvPr/>
          </p:nvSpPr>
          <p:spPr>
            <a:xfrm>
              <a:off x="6006025" y="4161800"/>
              <a:ext cx="1626300" cy="6576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Explanation</a:t>
              </a:r>
              <a:endParaRPr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465" name="Google Shape;465;p59"/>
          <p:cNvSpPr txBox="1"/>
          <p:nvPr/>
        </p:nvSpPr>
        <p:spPr>
          <a:xfrm>
            <a:off x="4403198" y="4268450"/>
            <a:ext cx="11016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Faithful</a:t>
            </a:r>
            <a:endParaRPr sz="2000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66" name="Google Shape;466;p59"/>
          <p:cNvSpPr txBox="1"/>
          <p:nvPr/>
        </p:nvSpPr>
        <p:spPr>
          <a:xfrm>
            <a:off x="8033015" y="4268450"/>
            <a:ext cx="19455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Understandable</a:t>
            </a:r>
            <a:endParaRPr sz="2000">
              <a:solidFill>
                <a:schemeClr val="accent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1" name="Google Shape;471;p60"/>
          <p:cNvCxnSpPr/>
          <p:nvPr/>
        </p:nvCxnSpPr>
        <p:spPr>
          <a:xfrm>
            <a:off x="6825867" y="2536725"/>
            <a:ext cx="0" cy="400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72" name="Google Shape;472;p60"/>
          <p:cNvSpPr/>
          <p:nvPr/>
        </p:nvSpPr>
        <p:spPr>
          <a:xfrm>
            <a:off x="4557760" y="4117770"/>
            <a:ext cx="4975200" cy="45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Summarize with a program/rule/tree</a:t>
            </a:r>
            <a:endParaRPr sz="2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3" name="Google Shape;473;p60"/>
          <p:cNvSpPr/>
          <p:nvPr/>
        </p:nvSpPr>
        <p:spPr>
          <a:xfrm>
            <a:off x="204349" y="2987500"/>
            <a:ext cx="3829200" cy="3174600"/>
          </a:xfrm>
          <a:prstGeom prst="roundRect">
            <a:avLst>
              <a:gd fmla="val 8396" name="adj"/>
            </a:avLst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mbria"/>
                <a:ea typeface="Cambria"/>
                <a:cs typeface="Cambria"/>
                <a:sym typeface="Cambria"/>
              </a:rPr>
              <a:t>Classifier</a:t>
            </a:r>
            <a:endParaRPr sz="24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4" name="Google Shape;474;p60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mbria"/>
              <a:buNone/>
            </a:pPr>
            <a:r>
              <a:rPr lang="en"/>
              <a:t>What is an Explanation?</a:t>
            </a:r>
            <a:endParaRPr/>
          </a:p>
        </p:txBody>
      </p:sp>
      <p:sp>
        <p:nvSpPr>
          <p:cNvPr id="475" name="Google Shape;475;p60"/>
          <p:cNvSpPr txBox="1"/>
          <p:nvPr>
            <p:ph idx="1" type="body"/>
          </p:nvPr>
        </p:nvSpPr>
        <p:spPr>
          <a:xfrm>
            <a:off x="837990" y="1825625"/>
            <a:ext cx="105129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>
                <a:solidFill>
                  <a:srgbClr val="2E75B5"/>
                </a:solidFill>
              </a:rPr>
              <a:t>Definition:</a:t>
            </a:r>
            <a:r>
              <a:rPr lang="en"/>
              <a:t> Interpretable description of the model behavior</a:t>
            </a:r>
            <a:endParaRPr/>
          </a:p>
        </p:txBody>
      </p:sp>
      <p:sp>
        <p:nvSpPr>
          <p:cNvPr id="476" name="Google Shape;476;p60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7" name="Google Shape;477;p60"/>
          <p:cNvGrpSpPr/>
          <p:nvPr/>
        </p:nvGrpSpPr>
        <p:grpSpPr>
          <a:xfrm>
            <a:off x="840412" y="4002703"/>
            <a:ext cx="2470139" cy="1840200"/>
            <a:chOff x="330409" y="1866809"/>
            <a:chExt cx="2470881" cy="1840200"/>
          </a:xfrm>
        </p:grpSpPr>
        <p:sp>
          <p:nvSpPr>
            <p:cNvPr id="478" name="Google Shape;478;p60"/>
            <p:cNvSpPr/>
            <p:nvPr/>
          </p:nvSpPr>
          <p:spPr>
            <a:xfrm>
              <a:off x="330409" y="1866809"/>
              <a:ext cx="2460900" cy="1840200"/>
            </a:xfrm>
            <a:prstGeom prst="rect">
              <a:avLst/>
            </a:prstGeom>
            <a:solidFill>
              <a:srgbClr val="B7CC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60"/>
            <p:cNvSpPr/>
            <p:nvPr/>
          </p:nvSpPr>
          <p:spPr>
            <a:xfrm>
              <a:off x="338886" y="1874236"/>
              <a:ext cx="2462404" cy="1819656"/>
            </a:xfrm>
            <a:custGeom>
              <a:rect b="b" l="l" r="r" t="t"/>
              <a:pathLst>
                <a:path extrusionOk="0" h="1930670" w="3250698">
                  <a:moveTo>
                    <a:pt x="213209" y="282654"/>
                  </a:moveTo>
                  <a:cubicBezTo>
                    <a:pt x="295951" y="338457"/>
                    <a:pt x="717360" y="286502"/>
                    <a:pt x="732754" y="467381"/>
                  </a:cubicBezTo>
                  <a:cubicBezTo>
                    <a:pt x="748148" y="648260"/>
                    <a:pt x="290179" y="1175503"/>
                    <a:pt x="305573" y="1367927"/>
                  </a:cubicBezTo>
                  <a:cubicBezTo>
                    <a:pt x="320967" y="1560351"/>
                    <a:pt x="698118" y="1785488"/>
                    <a:pt x="825118" y="1621927"/>
                  </a:cubicBezTo>
                  <a:cubicBezTo>
                    <a:pt x="952118" y="1458366"/>
                    <a:pt x="986755" y="596306"/>
                    <a:pt x="1067573" y="386563"/>
                  </a:cubicBezTo>
                  <a:cubicBezTo>
                    <a:pt x="1148391" y="176820"/>
                    <a:pt x="1177254" y="136411"/>
                    <a:pt x="1310027" y="363472"/>
                  </a:cubicBezTo>
                  <a:cubicBezTo>
                    <a:pt x="1442800" y="590533"/>
                    <a:pt x="1687179" y="1621927"/>
                    <a:pt x="1864209" y="1748927"/>
                  </a:cubicBezTo>
                  <a:cubicBezTo>
                    <a:pt x="2041239" y="1875927"/>
                    <a:pt x="2381830" y="1279412"/>
                    <a:pt x="2372209" y="1125472"/>
                  </a:cubicBezTo>
                  <a:cubicBezTo>
                    <a:pt x="2362588" y="971533"/>
                    <a:pt x="1819952" y="956139"/>
                    <a:pt x="1806482" y="825290"/>
                  </a:cubicBezTo>
                  <a:cubicBezTo>
                    <a:pt x="1793012" y="694442"/>
                    <a:pt x="2145149" y="172972"/>
                    <a:pt x="2291391" y="340381"/>
                  </a:cubicBezTo>
                  <a:cubicBezTo>
                    <a:pt x="2437633" y="507790"/>
                    <a:pt x="2560785" y="1618079"/>
                    <a:pt x="2683936" y="1829745"/>
                  </a:cubicBezTo>
                  <a:cubicBezTo>
                    <a:pt x="2807087" y="2041411"/>
                    <a:pt x="2972573" y="1897093"/>
                    <a:pt x="3030300" y="1610381"/>
                  </a:cubicBezTo>
                  <a:cubicBezTo>
                    <a:pt x="3088027" y="1323669"/>
                    <a:pt x="3495967" y="355775"/>
                    <a:pt x="3030300" y="109472"/>
                  </a:cubicBezTo>
                  <a:cubicBezTo>
                    <a:pt x="2564633" y="-136831"/>
                    <a:pt x="707739" y="105623"/>
                    <a:pt x="236300" y="132563"/>
                  </a:cubicBezTo>
                  <a:cubicBezTo>
                    <a:pt x="-235139" y="159502"/>
                    <a:pt x="130467" y="226851"/>
                    <a:pt x="213209" y="282654"/>
                  </a:cubicBezTo>
                  <a:close/>
                </a:path>
              </a:pathLst>
            </a:custGeom>
            <a:solidFill>
              <a:srgbClr val="F2DAD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0" name="Google Shape;48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68202" y="3746177"/>
            <a:ext cx="1317295" cy="2114296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0"/>
          <p:cNvSpPr txBox="1"/>
          <p:nvPr/>
        </p:nvSpPr>
        <p:spPr>
          <a:xfrm>
            <a:off x="10001697" y="2983788"/>
            <a:ext cx="19455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User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2" name="Google Shape;482;p60"/>
          <p:cNvSpPr/>
          <p:nvPr/>
        </p:nvSpPr>
        <p:spPr>
          <a:xfrm>
            <a:off x="4557760" y="2929050"/>
            <a:ext cx="4975200" cy="45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Send all the model parameters θ?</a:t>
            </a:r>
            <a:endParaRPr sz="2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3" name="Google Shape;483;p60"/>
          <p:cNvSpPr/>
          <p:nvPr/>
        </p:nvSpPr>
        <p:spPr>
          <a:xfrm>
            <a:off x="4557760" y="3523410"/>
            <a:ext cx="4975200" cy="45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Send many example predictions?</a:t>
            </a:r>
            <a:endParaRPr sz="2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4" name="Google Shape;484;p60"/>
          <p:cNvSpPr/>
          <p:nvPr/>
        </p:nvSpPr>
        <p:spPr>
          <a:xfrm>
            <a:off x="4557760" y="4712130"/>
            <a:ext cx="4975200" cy="45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Select most important features/points</a:t>
            </a:r>
            <a:endParaRPr sz="2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5" name="Google Shape;485;p60"/>
          <p:cNvSpPr/>
          <p:nvPr/>
        </p:nvSpPr>
        <p:spPr>
          <a:xfrm>
            <a:off x="4557760" y="5306490"/>
            <a:ext cx="4975200" cy="45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Describe how to </a:t>
            </a:r>
            <a:r>
              <a:rPr i="1" lang="en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flip </a:t>
            </a:r>
            <a:r>
              <a:rPr lang="en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the model prediction</a:t>
            </a:r>
            <a:endParaRPr sz="2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6" name="Google Shape;486;p60"/>
          <p:cNvSpPr/>
          <p:nvPr/>
        </p:nvSpPr>
        <p:spPr>
          <a:xfrm>
            <a:off x="4557760" y="5900850"/>
            <a:ext cx="4975200" cy="45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...</a:t>
            </a:r>
            <a:endParaRPr sz="2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7" name="Google Shape;487;p60"/>
          <p:cNvSpPr txBox="1"/>
          <p:nvPr/>
        </p:nvSpPr>
        <p:spPr>
          <a:xfrm>
            <a:off x="10734914" y="0"/>
            <a:ext cx="1454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[ </a:t>
            </a:r>
            <a:r>
              <a:rPr lang="en">
                <a:solidFill>
                  <a:srgbClr val="0070C0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Lipton 2016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]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"/>
              <a:t>Local versus Global Explanations</a:t>
            </a:r>
            <a:endParaRPr/>
          </a:p>
        </p:txBody>
      </p:sp>
      <p:grpSp>
        <p:nvGrpSpPr>
          <p:cNvPr id="494" name="Google Shape;494;p61"/>
          <p:cNvGrpSpPr/>
          <p:nvPr/>
        </p:nvGrpSpPr>
        <p:grpSpPr>
          <a:xfrm>
            <a:off x="4711669" y="2758578"/>
            <a:ext cx="2470139" cy="1840200"/>
            <a:chOff x="330409" y="1866809"/>
            <a:chExt cx="2470881" cy="1840200"/>
          </a:xfrm>
        </p:grpSpPr>
        <p:sp>
          <p:nvSpPr>
            <p:cNvPr id="495" name="Google Shape;495;p61"/>
            <p:cNvSpPr/>
            <p:nvPr/>
          </p:nvSpPr>
          <p:spPr>
            <a:xfrm>
              <a:off x="330409" y="1866809"/>
              <a:ext cx="2460900" cy="1840200"/>
            </a:xfrm>
            <a:prstGeom prst="rect">
              <a:avLst/>
            </a:prstGeom>
            <a:solidFill>
              <a:srgbClr val="B7CC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61"/>
            <p:cNvSpPr/>
            <p:nvPr/>
          </p:nvSpPr>
          <p:spPr>
            <a:xfrm>
              <a:off x="338886" y="1874236"/>
              <a:ext cx="2462404" cy="1819656"/>
            </a:xfrm>
            <a:custGeom>
              <a:rect b="b" l="l" r="r" t="t"/>
              <a:pathLst>
                <a:path extrusionOk="0" h="1930670" w="3250698">
                  <a:moveTo>
                    <a:pt x="213209" y="282654"/>
                  </a:moveTo>
                  <a:cubicBezTo>
                    <a:pt x="295951" y="338457"/>
                    <a:pt x="717360" y="286502"/>
                    <a:pt x="732754" y="467381"/>
                  </a:cubicBezTo>
                  <a:cubicBezTo>
                    <a:pt x="748148" y="648260"/>
                    <a:pt x="290179" y="1175503"/>
                    <a:pt x="305573" y="1367927"/>
                  </a:cubicBezTo>
                  <a:cubicBezTo>
                    <a:pt x="320967" y="1560351"/>
                    <a:pt x="698118" y="1785488"/>
                    <a:pt x="825118" y="1621927"/>
                  </a:cubicBezTo>
                  <a:cubicBezTo>
                    <a:pt x="952118" y="1458366"/>
                    <a:pt x="986755" y="596306"/>
                    <a:pt x="1067573" y="386563"/>
                  </a:cubicBezTo>
                  <a:cubicBezTo>
                    <a:pt x="1148391" y="176820"/>
                    <a:pt x="1177254" y="136411"/>
                    <a:pt x="1310027" y="363472"/>
                  </a:cubicBezTo>
                  <a:cubicBezTo>
                    <a:pt x="1442800" y="590533"/>
                    <a:pt x="1687179" y="1621927"/>
                    <a:pt x="1864209" y="1748927"/>
                  </a:cubicBezTo>
                  <a:cubicBezTo>
                    <a:pt x="2041239" y="1875927"/>
                    <a:pt x="2381830" y="1279412"/>
                    <a:pt x="2372209" y="1125472"/>
                  </a:cubicBezTo>
                  <a:cubicBezTo>
                    <a:pt x="2362588" y="971533"/>
                    <a:pt x="1819952" y="956139"/>
                    <a:pt x="1806482" y="825290"/>
                  </a:cubicBezTo>
                  <a:cubicBezTo>
                    <a:pt x="1793012" y="694442"/>
                    <a:pt x="2145149" y="172972"/>
                    <a:pt x="2291391" y="340381"/>
                  </a:cubicBezTo>
                  <a:cubicBezTo>
                    <a:pt x="2437633" y="507790"/>
                    <a:pt x="2560785" y="1618079"/>
                    <a:pt x="2683936" y="1829745"/>
                  </a:cubicBezTo>
                  <a:cubicBezTo>
                    <a:pt x="2807087" y="2041411"/>
                    <a:pt x="2972573" y="1897093"/>
                    <a:pt x="3030300" y="1610381"/>
                  </a:cubicBezTo>
                  <a:cubicBezTo>
                    <a:pt x="3088027" y="1323669"/>
                    <a:pt x="3495967" y="355775"/>
                    <a:pt x="3030300" y="109472"/>
                  </a:cubicBezTo>
                  <a:cubicBezTo>
                    <a:pt x="2564633" y="-136831"/>
                    <a:pt x="707739" y="105623"/>
                    <a:pt x="236300" y="132563"/>
                  </a:cubicBezTo>
                  <a:cubicBezTo>
                    <a:pt x="-235139" y="159502"/>
                    <a:pt x="130467" y="226851"/>
                    <a:pt x="213209" y="282654"/>
                  </a:cubicBezTo>
                  <a:close/>
                </a:path>
              </a:pathLst>
            </a:custGeom>
            <a:solidFill>
              <a:srgbClr val="F2DAD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" name="Google Shape;497;p61"/>
          <p:cNvGrpSpPr/>
          <p:nvPr/>
        </p:nvGrpSpPr>
        <p:grpSpPr>
          <a:xfrm>
            <a:off x="2844111" y="3356828"/>
            <a:ext cx="6370969" cy="461100"/>
            <a:chOff x="2844964" y="3356828"/>
            <a:chExt cx="6372881" cy="461100"/>
          </a:xfrm>
        </p:grpSpPr>
        <p:sp>
          <p:nvSpPr>
            <p:cNvPr id="498" name="Google Shape;498;p61"/>
            <p:cNvSpPr/>
            <p:nvPr/>
          </p:nvSpPr>
          <p:spPr>
            <a:xfrm>
              <a:off x="2844964" y="3376585"/>
              <a:ext cx="433200" cy="433200"/>
            </a:xfrm>
            <a:prstGeom prst="mathMultiply">
              <a:avLst>
                <a:gd fmla="val 23520" name="adj1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499" name="Google Shape;499;p61"/>
            <p:cNvCxnSpPr/>
            <p:nvPr/>
          </p:nvCxnSpPr>
          <p:spPr>
            <a:xfrm>
              <a:off x="3496389" y="3593211"/>
              <a:ext cx="1071300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cxnSp>
          <p:nvCxnSpPr>
            <p:cNvPr id="500" name="Google Shape;500;p61"/>
            <p:cNvCxnSpPr/>
            <p:nvPr/>
          </p:nvCxnSpPr>
          <p:spPr>
            <a:xfrm>
              <a:off x="7318939" y="3581519"/>
              <a:ext cx="1071300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sp>
          <p:nvSpPr>
            <p:cNvPr id="501" name="Google Shape;501;p61"/>
            <p:cNvSpPr/>
            <p:nvPr/>
          </p:nvSpPr>
          <p:spPr>
            <a:xfrm>
              <a:off x="8756745" y="3356828"/>
              <a:ext cx="461100" cy="461100"/>
            </a:xfrm>
            <a:prstGeom prst="mathPlus">
              <a:avLst>
                <a:gd fmla="val 13504" name="adj1"/>
              </a:avLst>
            </a:prstGeom>
            <a:solidFill>
              <a:srgbClr val="FF0000"/>
            </a:solidFill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502" name="Google Shape;502;p61"/>
          <p:cNvSpPr txBox="1"/>
          <p:nvPr/>
        </p:nvSpPr>
        <p:spPr>
          <a:xfrm>
            <a:off x="2622394" y="1881900"/>
            <a:ext cx="69441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Global </a:t>
            </a:r>
            <a:r>
              <a:rPr lang="e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</a:t>
            </a:r>
            <a:r>
              <a:rPr i="0" lang="en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xplanation </a:t>
            </a:r>
            <a:r>
              <a:rPr lang="e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may be too complicated</a:t>
            </a:r>
            <a:endParaRPr i="0" sz="2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3" name="Google Shape;503;p61"/>
          <p:cNvSpPr/>
          <p:nvPr/>
        </p:nvSpPr>
        <p:spPr>
          <a:xfrm>
            <a:off x="5276012" y="3160433"/>
            <a:ext cx="1238700" cy="9165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4" name="Google Shape;504;p61"/>
          <p:cNvSpPr/>
          <p:nvPr/>
        </p:nvSpPr>
        <p:spPr>
          <a:xfrm>
            <a:off x="5733657" y="3370778"/>
            <a:ext cx="433200" cy="4332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4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mbria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31" name="Google Shape;231;p44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817" y="1444375"/>
            <a:ext cx="3334907" cy="222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4"/>
          <p:cNvPicPr preferRelativeResize="0"/>
          <p:nvPr/>
        </p:nvPicPr>
        <p:blipFill rotWithShape="1">
          <a:blip r:embed="rId4">
            <a:alphaModFix/>
          </a:blip>
          <a:srcRect b="0" l="26861" r="7" t="0"/>
          <a:stretch/>
        </p:blipFill>
        <p:spPr>
          <a:xfrm>
            <a:off x="776656" y="1495713"/>
            <a:ext cx="3334915" cy="212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4979" y="1293638"/>
            <a:ext cx="2742514" cy="2125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7990" y="3984909"/>
            <a:ext cx="2958209" cy="254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5979" y="3816500"/>
            <a:ext cx="4507524" cy="253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82552" y="3668225"/>
            <a:ext cx="1786728" cy="267890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4"/>
          <p:cNvSpPr/>
          <p:nvPr/>
        </p:nvSpPr>
        <p:spPr>
          <a:xfrm>
            <a:off x="2131142" y="2443900"/>
            <a:ext cx="8191200" cy="236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Machine Learning is EVERYWHERE!!</a:t>
            </a:r>
            <a:endParaRPr sz="3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9" name="Google Shape;239;p44"/>
          <p:cNvSpPr txBox="1"/>
          <p:nvPr/>
        </p:nvSpPr>
        <p:spPr>
          <a:xfrm>
            <a:off x="10734914" y="0"/>
            <a:ext cx="1454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[ 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9"/>
              </a:rPr>
              <a:t>Weller 2017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]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62"/>
          <p:cNvGrpSpPr/>
          <p:nvPr/>
        </p:nvGrpSpPr>
        <p:grpSpPr>
          <a:xfrm>
            <a:off x="4079786" y="2076685"/>
            <a:ext cx="3733784" cy="3842963"/>
            <a:chOff x="3280935" y="2013229"/>
            <a:chExt cx="3734904" cy="3842963"/>
          </a:xfrm>
        </p:grpSpPr>
        <p:sp>
          <p:nvSpPr>
            <p:cNvPr id="510" name="Google Shape;510;p62"/>
            <p:cNvSpPr/>
            <p:nvPr/>
          </p:nvSpPr>
          <p:spPr>
            <a:xfrm>
              <a:off x="3922695" y="2620100"/>
              <a:ext cx="2460900" cy="1840200"/>
            </a:xfrm>
            <a:prstGeom prst="rect">
              <a:avLst/>
            </a:prstGeom>
            <a:solidFill>
              <a:srgbClr val="B7CC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62"/>
            <p:cNvSpPr/>
            <p:nvPr/>
          </p:nvSpPr>
          <p:spPr>
            <a:xfrm>
              <a:off x="3579158" y="2165179"/>
              <a:ext cx="3436681" cy="3691013"/>
            </a:xfrm>
            <a:custGeom>
              <a:rect b="b" l="l" r="r" t="t"/>
              <a:pathLst>
                <a:path extrusionOk="0" h="1852453" w="2144575">
                  <a:moveTo>
                    <a:pt x="1877884" y="188531"/>
                  </a:moveTo>
                  <a:cubicBezTo>
                    <a:pt x="1565371" y="-99710"/>
                    <a:pt x="566293" y="-3435"/>
                    <a:pt x="254417" y="122549"/>
                  </a:cubicBezTo>
                  <a:cubicBezTo>
                    <a:pt x="-57459" y="248533"/>
                    <a:pt x="3918" y="690831"/>
                    <a:pt x="6628" y="944435"/>
                  </a:cubicBezTo>
                  <a:cubicBezTo>
                    <a:pt x="9338" y="1198039"/>
                    <a:pt x="186258" y="1733446"/>
                    <a:pt x="270675" y="1644175"/>
                  </a:cubicBezTo>
                  <a:cubicBezTo>
                    <a:pt x="355092" y="1554904"/>
                    <a:pt x="432312" y="618554"/>
                    <a:pt x="513130" y="408811"/>
                  </a:cubicBezTo>
                  <a:cubicBezTo>
                    <a:pt x="593948" y="199068"/>
                    <a:pt x="622811" y="158659"/>
                    <a:pt x="755584" y="385720"/>
                  </a:cubicBezTo>
                  <a:cubicBezTo>
                    <a:pt x="888357" y="612781"/>
                    <a:pt x="1132736" y="1644175"/>
                    <a:pt x="1309766" y="1771175"/>
                  </a:cubicBezTo>
                  <a:cubicBezTo>
                    <a:pt x="1486796" y="1898175"/>
                    <a:pt x="1827387" y="1301660"/>
                    <a:pt x="1817766" y="1147720"/>
                  </a:cubicBezTo>
                  <a:cubicBezTo>
                    <a:pt x="1808145" y="993781"/>
                    <a:pt x="1265509" y="978387"/>
                    <a:pt x="1252039" y="847538"/>
                  </a:cubicBezTo>
                  <a:cubicBezTo>
                    <a:pt x="1238569" y="716690"/>
                    <a:pt x="1590706" y="195220"/>
                    <a:pt x="1736948" y="362629"/>
                  </a:cubicBezTo>
                  <a:cubicBezTo>
                    <a:pt x="1883190" y="530038"/>
                    <a:pt x="2106004" y="1881009"/>
                    <a:pt x="2129493" y="1851993"/>
                  </a:cubicBezTo>
                  <a:cubicBezTo>
                    <a:pt x="2152982" y="1822977"/>
                    <a:pt x="2190397" y="476772"/>
                    <a:pt x="1877884" y="188531"/>
                  </a:cubicBezTo>
                  <a:close/>
                </a:path>
              </a:pathLst>
            </a:custGeom>
            <a:solidFill>
              <a:srgbClr val="F2DAD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62"/>
            <p:cNvSpPr/>
            <p:nvPr/>
          </p:nvSpPr>
          <p:spPr>
            <a:xfrm>
              <a:off x="3579158" y="4460163"/>
              <a:ext cx="3435600" cy="12963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13" name="Google Shape;513;p62"/>
            <p:cNvSpPr/>
            <p:nvPr/>
          </p:nvSpPr>
          <p:spPr>
            <a:xfrm>
              <a:off x="6383451" y="2241278"/>
              <a:ext cx="631200" cy="33231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14" name="Google Shape;514;p62"/>
            <p:cNvSpPr/>
            <p:nvPr/>
          </p:nvSpPr>
          <p:spPr>
            <a:xfrm>
              <a:off x="3280935" y="2165179"/>
              <a:ext cx="631200" cy="33231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15" name="Google Shape;515;p62"/>
            <p:cNvSpPr/>
            <p:nvPr/>
          </p:nvSpPr>
          <p:spPr>
            <a:xfrm>
              <a:off x="3290517" y="2013229"/>
              <a:ext cx="3725100" cy="591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516" name="Google Shape;516;p62"/>
          <p:cNvSpPr/>
          <p:nvPr/>
        </p:nvSpPr>
        <p:spPr>
          <a:xfrm>
            <a:off x="2844252" y="3376585"/>
            <a:ext cx="433200" cy="4332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517" name="Google Shape;517;p62"/>
          <p:cNvCxnSpPr/>
          <p:nvPr/>
        </p:nvCxnSpPr>
        <p:spPr>
          <a:xfrm>
            <a:off x="3495514" y="3593211"/>
            <a:ext cx="1071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518" name="Google Shape;518;p62"/>
          <p:cNvCxnSpPr/>
          <p:nvPr/>
        </p:nvCxnSpPr>
        <p:spPr>
          <a:xfrm>
            <a:off x="7317108" y="3581519"/>
            <a:ext cx="1071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sp>
        <p:nvSpPr>
          <p:cNvPr id="519" name="Google Shape;519;p62"/>
          <p:cNvSpPr/>
          <p:nvPr/>
        </p:nvSpPr>
        <p:spPr>
          <a:xfrm>
            <a:off x="8754555" y="3356828"/>
            <a:ext cx="461100" cy="461100"/>
          </a:xfrm>
          <a:prstGeom prst="mathPlus">
            <a:avLst>
              <a:gd fmla="val 13504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20" name="Google Shape;520;p62"/>
          <p:cNvSpPr/>
          <p:nvPr/>
        </p:nvSpPr>
        <p:spPr>
          <a:xfrm>
            <a:off x="5276012" y="3160433"/>
            <a:ext cx="1238700" cy="9165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21" name="Google Shape;521;p62"/>
          <p:cNvSpPr/>
          <p:nvPr/>
        </p:nvSpPr>
        <p:spPr>
          <a:xfrm>
            <a:off x="5733657" y="3370778"/>
            <a:ext cx="433200" cy="4332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22" name="Google Shape;522;p62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"/>
              <a:t>Local versus Global Explanations</a:t>
            </a:r>
            <a:endParaRPr/>
          </a:p>
        </p:txBody>
      </p:sp>
      <p:sp>
        <p:nvSpPr>
          <p:cNvPr id="523" name="Google Shape;523;p62"/>
          <p:cNvSpPr txBox="1"/>
          <p:nvPr/>
        </p:nvSpPr>
        <p:spPr>
          <a:xfrm>
            <a:off x="2622394" y="1881900"/>
            <a:ext cx="69441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Global </a:t>
            </a:r>
            <a:r>
              <a:rPr lang="e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</a:t>
            </a:r>
            <a:r>
              <a:rPr i="0" lang="en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xplanation </a:t>
            </a:r>
            <a:r>
              <a:rPr lang="e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may be too complicated</a:t>
            </a:r>
            <a:endParaRPr i="0" sz="2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63"/>
          <p:cNvGrpSpPr/>
          <p:nvPr/>
        </p:nvGrpSpPr>
        <p:grpSpPr>
          <a:xfrm>
            <a:off x="4747798" y="2235426"/>
            <a:ext cx="2738519" cy="2844896"/>
            <a:chOff x="5304175" y="1866809"/>
            <a:chExt cx="2739341" cy="2844896"/>
          </a:xfrm>
        </p:grpSpPr>
        <p:sp>
          <p:nvSpPr>
            <p:cNvPr id="529" name="Google Shape;529;p63"/>
            <p:cNvSpPr/>
            <p:nvPr/>
          </p:nvSpPr>
          <p:spPr>
            <a:xfrm>
              <a:off x="5304175" y="2344232"/>
              <a:ext cx="2460900" cy="1840200"/>
            </a:xfrm>
            <a:prstGeom prst="rect">
              <a:avLst/>
            </a:prstGeom>
            <a:solidFill>
              <a:srgbClr val="B7CC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63"/>
            <p:cNvSpPr/>
            <p:nvPr/>
          </p:nvSpPr>
          <p:spPr>
            <a:xfrm>
              <a:off x="6043481" y="1887700"/>
              <a:ext cx="2000035" cy="2815677"/>
            </a:xfrm>
            <a:custGeom>
              <a:rect b="b" l="l" r="r" t="t"/>
              <a:pathLst>
                <a:path extrusionOk="0" h="651777" w="456629">
                  <a:moveTo>
                    <a:pt x="453923" y="280603"/>
                  </a:moveTo>
                  <a:cubicBezTo>
                    <a:pt x="495963" y="3997"/>
                    <a:pt x="34802" y="-36108"/>
                    <a:pt x="3130" y="24421"/>
                  </a:cubicBezTo>
                  <a:cubicBezTo>
                    <a:pt x="-28542" y="84950"/>
                    <a:pt x="188757" y="601082"/>
                    <a:pt x="263889" y="643779"/>
                  </a:cubicBezTo>
                  <a:cubicBezTo>
                    <a:pt x="339021" y="686476"/>
                    <a:pt x="411883" y="557209"/>
                    <a:pt x="453923" y="280603"/>
                  </a:cubicBezTo>
                  <a:close/>
                </a:path>
              </a:pathLst>
            </a:custGeom>
            <a:solidFill>
              <a:srgbClr val="F2DAD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63"/>
            <p:cNvSpPr/>
            <p:nvPr/>
          </p:nvSpPr>
          <p:spPr>
            <a:xfrm>
              <a:off x="6810102" y="4193005"/>
              <a:ext cx="954900" cy="5187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32" name="Google Shape;532;p63"/>
            <p:cNvSpPr/>
            <p:nvPr/>
          </p:nvSpPr>
          <p:spPr>
            <a:xfrm>
              <a:off x="6042583" y="1866809"/>
              <a:ext cx="1722300" cy="4599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33" name="Google Shape;533;p63"/>
            <p:cNvSpPr/>
            <p:nvPr/>
          </p:nvSpPr>
          <p:spPr>
            <a:xfrm>
              <a:off x="7773640" y="2254857"/>
              <a:ext cx="269700" cy="19863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534" name="Google Shape;534;p63"/>
          <p:cNvSpPr/>
          <p:nvPr/>
        </p:nvSpPr>
        <p:spPr>
          <a:xfrm>
            <a:off x="2844252" y="3376585"/>
            <a:ext cx="433200" cy="4332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535" name="Google Shape;535;p63"/>
          <p:cNvCxnSpPr/>
          <p:nvPr/>
        </p:nvCxnSpPr>
        <p:spPr>
          <a:xfrm>
            <a:off x="3495514" y="3593211"/>
            <a:ext cx="1071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536" name="Google Shape;536;p63"/>
          <p:cNvCxnSpPr/>
          <p:nvPr/>
        </p:nvCxnSpPr>
        <p:spPr>
          <a:xfrm>
            <a:off x="7317108" y="3581519"/>
            <a:ext cx="1071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sp>
        <p:nvSpPr>
          <p:cNvPr id="537" name="Google Shape;537;p63"/>
          <p:cNvSpPr/>
          <p:nvPr/>
        </p:nvSpPr>
        <p:spPr>
          <a:xfrm>
            <a:off x="8754555" y="3356828"/>
            <a:ext cx="461100" cy="461100"/>
          </a:xfrm>
          <a:prstGeom prst="mathPlus">
            <a:avLst>
              <a:gd fmla="val 13504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38" name="Google Shape;538;p63"/>
          <p:cNvSpPr/>
          <p:nvPr/>
        </p:nvSpPr>
        <p:spPr>
          <a:xfrm>
            <a:off x="5733657" y="3370778"/>
            <a:ext cx="433200" cy="4332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39" name="Google Shape;539;p63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"/>
              <a:t>Local versus Global Explanations</a:t>
            </a:r>
            <a:endParaRPr/>
          </a:p>
        </p:txBody>
      </p:sp>
      <p:sp>
        <p:nvSpPr>
          <p:cNvPr id="540" name="Google Shape;540;p63"/>
          <p:cNvSpPr txBox="1"/>
          <p:nvPr/>
        </p:nvSpPr>
        <p:spPr>
          <a:xfrm>
            <a:off x="2622394" y="1881900"/>
            <a:ext cx="69441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Global </a:t>
            </a:r>
            <a:r>
              <a:rPr lang="e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</a:t>
            </a:r>
            <a:r>
              <a:rPr i="0" lang="en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xplanation </a:t>
            </a:r>
            <a:r>
              <a:rPr lang="e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may be too complicated</a:t>
            </a:r>
            <a:endParaRPr i="0" sz="2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41" name="Google Shape;541;p63"/>
          <p:cNvSpPr txBox="1"/>
          <p:nvPr>
            <p:ph idx="4294967295" type="body"/>
          </p:nvPr>
        </p:nvSpPr>
        <p:spPr>
          <a:xfrm>
            <a:off x="860910" y="5255725"/>
            <a:ext cx="105129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>
                <a:solidFill>
                  <a:srgbClr val="2E75B5"/>
                </a:solidFill>
              </a:rPr>
              <a:t>Definition:</a:t>
            </a:r>
            <a:r>
              <a:rPr lang="en"/>
              <a:t> Interpretable description of the model behavior</a:t>
            </a:r>
            <a:br>
              <a:rPr lang="en"/>
            </a:br>
            <a:r>
              <a:rPr lang="en"/>
              <a:t>				 </a:t>
            </a:r>
            <a:r>
              <a:rPr i="1" lang="en"/>
              <a:t>in a target neighborhood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6" name="Google Shape;546;p64"/>
          <p:cNvCxnSpPr/>
          <p:nvPr/>
        </p:nvCxnSpPr>
        <p:spPr>
          <a:xfrm>
            <a:off x="6825867" y="2873775"/>
            <a:ext cx="0" cy="367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47" name="Google Shape;547;p64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"/>
              <a:t>Local Explanations</a:t>
            </a:r>
            <a:endParaRPr/>
          </a:p>
        </p:txBody>
      </p:sp>
      <p:sp>
        <p:nvSpPr>
          <p:cNvPr id="548" name="Google Shape;548;p64"/>
          <p:cNvSpPr txBox="1"/>
          <p:nvPr>
            <p:ph idx="4294967295" type="body"/>
          </p:nvPr>
        </p:nvSpPr>
        <p:spPr>
          <a:xfrm>
            <a:off x="921669" y="1692225"/>
            <a:ext cx="105129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>
                <a:solidFill>
                  <a:srgbClr val="2E75B5"/>
                </a:solidFill>
              </a:rPr>
              <a:t>Definition:</a:t>
            </a:r>
            <a:r>
              <a:rPr lang="en"/>
              <a:t> Interpretable description of the model behavior</a:t>
            </a:r>
            <a:br>
              <a:rPr lang="en"/>
            </a:br>
            <a:r>
              <a:rPr lang="en"/>
              <a:t>				 </a:t>
            </a:r>
            <a:r>
              <a:rPr i="1" lang="en"/>
              <a:t>in a target neighborhood</a:t>
            </a:r>
            <a:r>
              <a:rPr lang="en"/>
              <a:t>.</a:t>
            </a:r>
            <a:endParaRPr/>
          </a:p>
        </p:txBody>
      </p:sp>
      <p:sp>
        <p:nvSpPr>
          <p:cNvPr id="549" name="Google Shape;549;p64"/>
          <p:cNvSpPr/>
          <p:nvPr/>
        </p:nvSpPr>
        <p:spPr>
          <a:xfrm>
            <a:off x="4557760" y="3919650"/>
            <a:ext cx="4975200" cy="45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Summarize with a program/rule/tree</a:t>
            </a:r>
            <a:endParaRPr sz="2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0" name="Google Shape;550;p64"/>
          <p:cNvSpPr/>
          <p:nvPr/>
        </p:nvSpPr>
        <p:spPr>
          <a:xfrm>
            <a:off x="204349" y="3063700"/>
            <a:ext cx="3829200" cy="3174600"/>
          </a:xfrm>
          <a:prstGeom prst="roundRect">
            <a:avLst>
              <a:gd fmla="val 8396" name="adj"/>
            </a:avLst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mbria"/>
                <a:ea typeface="Cambria"/>
                <a:cs typeface="Cambria"/>
                <a:sym typeface="Cambria"/>
              </a:rPr>
              <a:t>Classifier</a:t>
            </a:r>
            <a:endParaRPr sz="24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51" name="Google Shape;55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68202" y="3822377"/>
            <a:ext cx="1317295" cy="211429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4"/>
          <p:cNvSpPr txBox="1"/>
          <p:nvPr/>
        </p:nvSpPr>
        <p:spPr>
          <a:xfrm>
            <a:off x="10001697" y="3059988"/>
            <a:ext cx="19455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User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3" name="Google Shape;553;p64"/>
          <p:cNvSpPr/>
          <p:nvPr/>
        </p:nvSpPr>
        <p:spPr>
          <a:xfrm>
            <a:off x="4557760" y="3310050"/>
            <a:ext cx="4975200" cy="45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Send many example predictions?</a:t>
            </a:r>
            <a:endParaRPr sz="2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4" name="Google Shape;554;p64"/>
          <p:cNvSpPr/>
          <p:nvPr/>
        </p:nvSpPr>
        <p:spPr>
          <a:xfrm>
            <a:off x="4557760" y="4529250"/>
            <a:ext cx="4975200" cy="45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Select most important features/points</a:t>
            </a:r>
            <a:endParaRPr sz="2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5" name="Google Shape;555;p64"/>
          <p:cNvSpPr/>
          <p:nvPr/>
        </p:nvSpPr>
        <p:spPr>
          <a:xfrm>
            <a:off x="4557760" y="5138850"/>
            <a:ext cx="4975200" cy="45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Describe how to </a:t>
            </a:r>
            <a:r>
              <a:rPr i="1" lang="en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flip </a:t>
            </a:r>
            <a:r>
              <a:rPr lang="en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the model prediction</a:t>
            </a:r>
            <a:endParaRPr sz="2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6" name="Google Shape;556;p64"/>
          <p:cNvSpPr/>
          <p:nvPr/>
        </p:nvSpPr>
        <p:spPr>
          <a:xfrm>
            <a:off x="4557760" y="5748450"/>
            <a:ext cx="4975200" cy="45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...</a:t>
            </a:r>
            <a:endParaRPr sz="2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57" name="Google Shape;5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18" y="3880175"/>
            <a:ext cx="2808801" cy="211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5"/>
          <p:cNvSpPr txBox="1"/>
          <p:nvPr>
            <p:ph type="title"/>
          </p:nvPr>
        </p:nvSpPr>
        <p:spPr>
          <a:xfrm>
            <a:off x="710397" y="365125"/>
            <a:ext cx="108981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Local Explanations</a:t>
            </a:r>
            <a:r>
              <a:rPr lang="en">
                <a:solidFill>
                  <a:srgbClr val="000000"/>
                </a:solidFill>
              </a:rPr>
              <a:t> vs. </a:t>
            </a:r>
            <a:r>
              <a:rPr lang="en">
                <a:solidFill>
                  <a:srgbClr val="FF00FF"/>
                </a:solidFill>
              </a:rPr>
              <a:t>Global Explanations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564" name="Google Shape;564;p65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5" name="Google Shape;565;p65"/>
          <p:cNvGrpSpPr/>
          <p:nvPr/>
        </p:nvGrpSpPr>
        <p:grpSpPr>
          <a:xfrm>
            <a:off x="938893" y="2269925"/>
            <a:ext cx="10259146" cy="930900"/>
            <a:chOff x="939175" y="2269925"/>
            <a:chExt cx="10262225" cy="930900"/>
          </a:xfrm>
        </p:grpSpPr>
        <p:sp>
          <p:nvSpPr>
            <p:cNvPr id="566" name="Google Shape;566;p65"/>
            <p:cNvSpPr/>
            <p:nvPr/>
          </p:nvSpPr>
          <p:spPr>
            <a:xfrm>
              <a:off x="939175" y="2269925"/>
              <a:ext cx="4726200" cy="9309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000">
                  <a:latin typeface="Cambria"/>
                  <a:ea typeface="Cambria"/>
                  <a:cs typeface="Cambria"/>
                  <a:sym typeface="Cambria"/>
                </a:rPr>
                <a:t>Explain individual predictions</a:t>
              </a:r>
              <a:endParaRPr sz="20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67" name="Google Shape;567;p65"/>
            <p:cNvSpPr/>
            <p:nvPr/>
          </p:nvSpPr>
          <p:spPr>
            <a:xfrm>
              <a:off x="6475200" y="2269925"/>
              <a:ext cx="4726200" cy="9309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Explain complete behavior of the model</a:t>
              </a:r>
              <a:endParaRPr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2000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568" name="Google Shape;568;p65"/>
          <p:cNvGrpSpPr/>
          <p:nvPr/>
        </p:nvGrpSpPr>
        <p:grpSpPr>
          <a:xfrm>
            <a:off x="938893" y="3577275"/>
            <a:ext cx="10259146" cy="971400"/>
            <a:chOff x="939175" y="3577275"/>
            <a:chExt cx="10262225" cy="971400"/>
          </a:xfrm>
        </p:grpSpPr>
        <p:sp>
          <p:nvSpPr>
            <p:cNvPr id="569" name="Google Shape;569;p65"/>
            <p:cNvSpPr/>
            <p:nvPr/>
          </p:nvSpPr>
          <p:spPr>
            <a:xfrm>
              <a:off x="939175" y="3577275"/>
              <a:ext cx="4726200" cy="9714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Help unearth biases in the </a:t>
              </a:r>
              <a:r>
                <a:rPr i="1" lang="en" sz="2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local neighborhood</a:t>
              </a:r>
              <a:r>
                <a:rPr lang="en" sz="2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 of a given instance</a:t>
              </a:r>
              <a:endParaRPr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26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70" name="Google Shape;570;p65"/>
            <p:cNvSpPr/>
            <p:nvPr/>
          </p:nvSpPr>
          <p:spPr>
            <a:xfrm>
              <a:off x="6475200" y="3577275"/>
              <a:ext cx="4726200" cy="9714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Help shed light on </a:t>
              </a:r>
              <a:r>
                <a:rPr i="1" lang="en" sz="2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big picture biases</a:t>
              </a:r>
              <a:r>
                <a:rPr lang="en" sz="2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 affecting larger subgroups </a:t>
              </a:r>
              <a:endParaRPr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571" name="Google Shape;571;p65"/>
          <p:cNvGrpSpPr/>
          <p:nvPr/>
        </p:nvGrpSpPr>
        <p:grpSpPr>
          <a:xfrm>
            <a:off x="938893" y="4925125"/>
            <a:ext cx="10259146" cy="971400"/>
            <a:chOff x="939175" y="4925125"/>
            <a:chExt cx="10262225" cy="971400"/>
          </a:xfrm>
        </p:grpSpPr>
        <p:sp>
          <p:nvSpPr>
            <p:cNvPr id="572" name="Google Shape;572;p65"/>
            <p:cNvSpPr/>
            <p:nvPr/>
          </p:nvSpPr>
          <p:spPr>
            <a:xfrm>
              <a:off x="939175" y="4925125"/>
              <a:ext cx="4726200" cy="9714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Help vet if individual predictions are being made for the right reasons </a:t>
              </a:r>
              <a:endParaRPr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20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73" name="Google Shape;573;p65"/>
            <p:cNvSpPr/>
            <p:nvPr/>
          </p:nvSpPr>
          <p:spPr>
            <a:xfrm>
              <a:off x="6475200" y="4925125"/>
              <a:ext cx="4726200" cy="9714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Help vet if the model, at a high level, is suitable for deployment</a:t>
              </a:r>
              <a:endParaRPr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2000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6"/>
          <p:cNvSpPr txBox="1"/>
          <p:nvPr>
            <p:ph type="title"/>
          </p:nvPr>
        </p:nvSpPr>
        <p:spPr>
          <a:xfrm>
            <a:off x="837990" y="294050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Tutorial on Post hoc Explanations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0" name="Google Shape;580;p66"/>
          <p:cNvSpPr txBox="1"/>
          <p:nvPr>
            <p:ph idx="1" type="body"/>
          </p:nvPr>
        </p:nvSpPr>
        <p:spPr>
          <a:xfrm>
            <a:off x="2192151" y="1754550"/>
            <a:ext cx="9158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CCFF"/>
                </a:solidFill>
              </a:rPr>
              <a:t>Approaches</a:t>
            </a:r>
            <a:r>
              <a:rPr lang="en" sz="3000"/>
              <a:t> for Post hoc Explainability</a:t>
            </a:r>
            <a:endParaRPr sz="3000"/>
          </a:p>
          <a:p>
            <a:pPr indent="0" lvl="0" marL="0" rtl="0" algn="l">
              <a:lnSpc>
                <a:spcPct val="17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/>
              <a:t>Explanations in </a:t>
            </a:r>
            <a:r>
              <a:rPr lang="en" sz="3000">
                <a:solidFill>
                  <a:srgbClr val="FF9900"/>
                </a:solidFill>
              </a:rPr>
              <a:t>Different Modalities</a:t>
            </a:r>
            <a:endParaRPr sz="30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030A0"/>
                </a:solidFill>
              </a:rPr>
              <a:t>Evaluation</a:t>
            </a:r>
            <a:r>
              <a:rPr lang="en" sz="3000"/>
              <a:t> of Explanations</a:t>
            </a:r>
            <a:endParaRPr sz="3000"/>
          </a:p>
          <a:p>
            <a:pPr indent="0" lvl="0" marL="0" rtl="0" algn="l">
              <a:lnSpc>
                <a:spcPct val="17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33CC"/>
                </a:solidFill>
              </a:rPr>
              <a:t>Limits </a:t>
            </a:r>
            <a:r>
              <a:rPr lang="en" sz="3000"/>
              <a:t>of Post hoc Explainability</a:t>
            </a:r>
            <a:endParaRPr sz="3000"/>
          </a:p>
          <a:p>
            <a:pPr indent="0" lvl="0" marL="0" rtl="0" algn="l">
              <a:lnSpc>
                <a:spcPct val="17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</a:rPr>
              <a:t>Future</a:t>
            </a:r>
            <a:r>
              <a:rPr lang="en" sz="3000">
                <a:solidFill>
                  <a:srgbClr val="92D050"/>
                </a:solidFill>
              </a:rPr>
              <a:t> </a:t>
            </a:r>
            <a:r>
              <a:rPr lang="en" sz="3000"/>
              <a:t>of Post hoc Explainability</a:t>
            </a:r>
            <a:endParaRPr sz="3000"/>
          </a:p>
        </p:txBody>
      </p:sp>
      <p:sp>
        <p:nvSpPr>
          <p:cNvPr id="581" name="Google Shape;581;p66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2" name="Google Shape;582;p66"/>
          <p:cNvPicPr preferRelativeResize="0"/>
          <p:nvPr/>
        </p:nvPicPr>
        <p:blipFill rotWithShape="1">
          <a:blip r:embed="rId3">
            <a:alphaModFix/>
          </a:blip>
          <a:srcRect b="12349" l="12355" r="12257" t="12258"/>
          <a:stretch/>
        </p:blipFill>
        <p:spPr>
          <a:xfrm>
            <a:off x="1202599" y="2753847"/>
            <a:ext cx="690401" cy="690389"/>
          </a:xfrm>
          <a:prstGeom prst="rect">
            <a:avLst/>
          </a:prstGeom>
          <a:noFill/>
          <a:ln>
            <a:noFill/>
          </a:ln>
          <a:effectLst>
            <a:outerShdw blurRad="42863" rotWithShape="0" algn="bl">
              <a:srgbClr val="FF9900"/>
            </a:outerShdw>
          </a:effectLst>
        </p:spPr>
      </p:pic>
      <p:pic>
        <p:nvPicPr>
          <p:cNvPr id="583" name="Google Shape;58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599" y="1839626"/>
            <a:ext cx="690401" cy="690370"/>
          </a:xfrm>
          <a:prstGeom prst="rect">
            <a:avLst/>
          </a:prstGeom>
          <a:noFill/>
          <a:ln>
            <a:noFill/>
          </a:ln>
          <a:effectLst>
            <a:outerShdw blurRad="42863" rotWithShape="0" algn="bl">
              <a:srgbClr val="00CCFF"/>
            </a:outerShdw>
          </a:effectLst>
        </p:spPr>
      </p:pic>
      <p:pic>
        <p:nvPicPr>
          <p:cNvPr id="584" name="Google Shape;584;p66"/>
          <p:cNvPicPr preferRelativeResize="0"/>
          <p:nvPr/>
        </p:nvPicPr>
        <p:blipFill rotWithShape="1">
          <a:blip r:embed="rId5">
            <a:alphaModFix/>
          </a:blip>
          <a:srcRect b="8040" l="5759" r="5776" t="12188"/>
          <a:stretch/>
        </p:blipFill>
        <p:spPr>
          <a:xfrm>
            <a:off x="1202599" y="3663704"/>
            <a:ext cx="690401" cy="6227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030A0">
                <a:alpha val="50000"/>
              </a:srgbClr>
            </a:outerShdw>
          </a:effectLst>
        </p:spPr>
      </p:pic>
      <p:pic>
        <p:nvPicPr>
          <p:cNvPr id="585" name="Google Shape;585;p66"/>
          <p:cNvPicPr preferRelativeResize="0"/>
          <p:nvPr/>
        </p:nvPicPr>
        <p:blipFill rotWithShape="1">
          <a:blip r:embed="rId6">
            <a:alphaModFix/>
          </a:blip>
          <a:srcRect b="12349" l="4908" r="5187" t="11179"/>
          <a:stretch/>
        </p:blipFill>
        <p:spPr>
          <a:xfrm>
            <a:off x="1202599" y="4653736"/>
            <a:ext cx="690401" cy="5874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FF">
                <a:alpha val="50000"/>
              </a:srgbClr>
            </a:outerShdw>
          </a:effectLst>
        </p:spPr>
      </p:pic>
      <p:pic>
        <p:nvPicPr>
          <p:cNvPr id="586" name="Google Shape;586;p66"/>
          <p:cNvPicPr preferRelativeResize="0"/>
          <p:nvPr/>
        </p:nvPicPr>
        <p:blipFill rotWithShape="1">
          <a:blip r:embed="rId7">
            <a:alphaModFix/>
          </a:blip>
          <a:srcRect b="6849" l="15569" r="12513" t="7321"/>
          <a:stretch/>
        </p:blipFill>
        <p:spPr>
          <a:xfrm>
            <a:off x="1258541" y="5460439"/>
            <a:ext cx="578519" cy="6905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2D05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7"/>
          <p:cNvSpPr txBox="1"/>
          <p:nvPr>
            <p:ph type="title"/>
          </p:nvPr>
        </p:nvSpPr>
        <p:spPr>
          <a:xfrm>
            <a:off x="837990" y="294050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Tutorial on </a:t>
            </a:r>
            <a:r>
              <a:rPr lang="en">
                <a:solidFill>
                  <a:srgbClr val="000000"/>
                </a:solidFill>
              </a:rPr>
              <a:t>Post hoc Explanations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93" name="Google Shape;593;p67"/>
          <p:cNvSpPr txBox="1"/>
          <p:nvPr>
            <p:ph idx="1" type="body"/>
          </p:nvPr>
        </p:nvSpPr>
        <p:spPr>
          <a:xfrm>
            <a:off x="2192151" y="1754550"/>
            <a:ext cx="9158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CCFF"/>
                </a:solidFill>
              </a:rPr>
              <a:t>Approaches</a:t>
            </a:r>
            <a:r>
              <a:rPr lang="en" sz="3000"/>
              <a:t> for Post hoc Explainability</a:t>
            </a:r>
            <a:endParaRPr sz="3000"/>
          </a:p>
          <a:p>
            <a:pPr indent="0" lvl="0" marL="0" rtl="0" algn="l">
              <a:lnSpc>
                <a:spcPct val="17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/>
              <a:t>Explanations in </a:t>
            </a:r>
            <a:r>
              <a:rPr lang="en" sz="3000">
                <a:solidFill>
                  <a:srgbClr val="FF9900"/>
                </a:solidFill>
              </a:rPr>
              <a:t>Different Modalities</a:t>
            </a:r>
            <a:endParaRPr sz="30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030A0"/>
                </a:solidFill>
              </a:rPr>
              <a:t>Evaluation</a:t>
            </a:r>
            <a:r>
              <a:rPr lang="en" sz="3000"/>
              <a:t> of Explanations</a:t>
            </a:r>
            <a:endParaRPr sz="3000"/>
          </a:p>
          <a:p>
            <a:pPr indent="0" lvl="0" marL="0" rtl="0" algn="l">
              <a:lnSpc>
                <a:spcPct val="17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33CC"/>
                </a:solidFill>
              </a:rPr>
              <a:t>Limits </a:t>
            </a:r>
            <a:r>
              <a:rPr lang="en" sz="3000"/>
              <a:t>of Post hoc Explainability</a:t>
            </a:r>
            <a:endParaRPr sz="3000"/>
          </a:p>
          <a:p>
            <a:pPr indent="0" lvl="0" marL="0" rtl="0" algn="l">
              <a:lnSpc>
                <a:spcPct val="17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</a:rPr>
              <a:t>Future</a:t>
            </a:r>
            <a:r>
              <a:rPr lang="en" sz="3000">
                <a:solidFill>
                  <a:srgbClr val="92D050"/>
                </a:solidFill>
              </a:rPr>
              <a:t> </a:t>
            </a:r>
            <a:r>
              <a:rPr lang="en" sz="3000"/>
              <a:t>of Post hoc Explainability</a:t>
            </a:r>
            <a:endParaRPr sz="3000"/>
          </a:p>
        </p:txBody>
      </p:sp>
      <p:sp>
        <p:nvSpPr>
          <p:cNvPr id="594" name="Google Shape;594;p67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5" name="Google Shape;595;p67"/>
          <p:cNvPicPr preferRelativeResize="0"/>
          <p:nvPr/>
        </p:nvPicPr>
        <p:blipFill rotWithShape="1">
          <a:blip r:embed="rId3">
            <a:alphaModFix/>
          </a:blip>
          <a:srcRect b="12349" l="12355" r="12257" t="12258"/>
          <a:stretch/>
        </p:blipFill>
        <p:spPr>
          <a:xfrm>
            <a:off x="1202599" y="2753847"/>
            <a:ext cx="690401" cy="690389"/>
          </a:xfrm>
          <a:prstGeom prst="rect">
            <a:avLst/>
          </a:prstGeom>
          <a:noFill/>
          <a:ln>
            <a:noFill/>
          </a:ln>
          <a:effectLst>
            <a:outerShdw blurRad="42863" rotWithShape="0" algn="bl">
              <a:srgbClr val="FF9900"/>
            </a:outerShdw>
          </a:effectLst>
        </p:spPr>
      </p:pic>
      <p:pic>
        <p:nvPicPr>
          <p:cNvPr id="596" name="Google Shape;59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599" y="1839626"/>
            <a:ext cx="690401" cy="690370"/>
          </a:xfrm>
          <a:prstGeom prst="rect">
            <a:avLst/>
          </a:prstGeom>
          <a:noFill/>
          <a:ln>
            <a:noFill/>
          </a:ln>
          <a:effectLst>
            <a:outerShdw blurRad="42863" rotWithShape="0" algn="bl">
              <a:srgbClr val="00CCFF"/>
            </a:outerShdw>
          </a:effectLst>
        </p:spPr>
      </p:pic>
      <p:pic>
        <p:nvPicPr>
          <p:cNvPr id="597" name="Google Shape;597;p67"/>
          <p:cNvPicPr preferRelativeResize="0"/>
          <p:nvPr/>
        </p:nvPicPr>
        <p:blipFill rotWithShape="1">
          <a:blip r:embed="rId5">
            <a:alphaModFix/>
          </a:blip>
          <a:srcRect b="8040" l="5759" r="5776" t="12188"/>
          <a:stretch/>
        </p:blipFill>
        <p:spPr>
          <a:xfrm>
            <a:off x="1202599" y="3663704"/>
            <a:ext cx="690401" cy="6227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030A0">
                <a:alpha val="50000"/>
              </a:srgbClr>
            </a:outerShdw>
          </a:effectLst>
        </p:spPr>
      </p:pic>
      <p:pic>
        <p:nvPicPr>
          <p:cNvPr id="598" name="Google Shape;598;p67"/>
          <p:cNvPicPr preferRelativeResize="0"/>
          <p:nvPr/>
        </p:nvPicPr>
        <p:blipFill rotWithShape="1">
          <a:blip r:embed="rId6">
            <a:alphaModFix/>
          </a:blip>
          <a:srcRect b="12349" l="4908" r="5187" t="11179"/>
          <a:stretch/>
        </p:blipFill>
        <p:spPr>
          <a:xfrm>
            <a:off x="1202599" y="4653736"/>
            <a:ext cx="690401" cy="5874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FF">
                <a:alpha val="50000"/>
              </a:srgbClr>
            </a:outerShdw>
          </a:effectLst>
        </p:spPr>
      </p:pic>
      <p:pic>
        <p:nvPicPr>
          <p:cNvPr id="599" name="Google Shape;599;p67"/>
          <p:cNvPicPr preferRelativeResize="0"/>
          <p:nvPr/>
        </p:nvPicPr>
        <p:blipFill rotWithShape="1">
          <a:blip r:embed="rId7">
            <a:alphaModFix/>
          </a:blip>
          <a:srcRect b="6849" l="15569" r="12513" t="7321"/>
          <a:stretch/>
        </p:blipFill>
        <p:spPr>
          <a:xfrm>
            <a:off x="1258541" y="5460439"/>
            <a:ext cx="578519" cy="6905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2D050">
                <a:alpha val="50000"/>
              </a:srgbClr>
            </a:outerShdw>
          </a:effectLst>
        </p:spPr>
      </p:pic>
      <p:sp>
        <p:nvSpPr>
          <p:cNvPr id="600" name="Google Shape;600;p67"/>
          <p:cNvSpPr/>
          <p:nvPr/>
        </p:nvSpPr>
        <p:spPr>
          <a:xfrm>
            <a:off x="983379" y="1704745"/>
            <a:ext cx="7625100" cy="941400"/>
          </a:xfrm>
          <a:prstGeom prst="rect">
            <a:avLst/>
          </a:prstGeom>
          <a:noFill/>
          <a:ln cap="flat" cmpd="sng" w="28575">
            <a:solidFill>
              <a:srgbClr val="00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8"/>
          <p:cNvSpPr txBox="1"/>
          <p:nvPr>
            <p:ph type="ctrTitle"/>
          </p:nvPr>
        </p:nvSpPr>
        <p:spPr>
          <a:xfrm>
            <a:off x="1523619" y="1122363"/>
            <a:ext cx="91416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6000"/>
              <a:buFont typeface="Cambria"/>
              <a:buNone/>
            </a:pPr>
            <a:r>
              <a:rPr lang="en">
                <a:solidFill>
                  <a:srgbClr val="00B0F0"/>
                </a:solidFill>
              </a:rPr>
              <a:t>Approaches</a:t>
            </a:r>
            <a:r>
              <a:rPr lang="en"/>
              <a:t> for </a:t>
            </a:r>
            <a:br>
              <a:rPr lang="en"/>
            </a:br>
            <a:r>
              <a:rPr lang="en"/>
              <a:t>Post hoc Explainability</a:t>
            </a:r>
            <a:endParaRPr/>
          </a:p>
        </p:txBody>
      </p:sp>
      <p:sp>
        <p:nvSpPr>
          <p:cNvPr id="606" name="Google Shape;606;p68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7" name="Google Shape;6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421" y="5192000"/>
            <a:ext cx="1164108" cy="1164059"/>
          </a:xfrm>
          <a:prstGeom prst="rect">
            <a:avLst/>
          </a:prstGeom>
          <a:noFill/>
          <a:ln>
            <a:noFill/>
          </a:ln>
          <a:effectLst>
            <a:outerShdw blurRad="42863" rotWithShape="0" algn="bl">
              <a:srgbClr val="00CCFF"/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9"/>
          <p:cNvSpPr txBox="1"/>
          <p:nvPr>
            <p:ph idx="1" type="body"/>
          </p:nvPr>
        </p:nvSpPr>
        <p:spPr>
          <a:xfrm>
            <a:off x="837990" y="2130425"/>
            <a:ext cx="5434500" cy="3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Local Explanations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Feature Importances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Rule Based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Saliency Maps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Prototypes/Example Based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Counterfactuals</a:t>
            </a:r>
            <a:endParaRPr/>
          </a:p>
        </p:txBody>
      </p:sp>
      <p:sp>
        <p:nvSpPr>
          <p:cNvPr id="613" name="Google Shape;613;p69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mbria"/>
              <a:buNone/>
            </a:pPr>
            <a:r>
              <a:rPr lang="en">
                <a:solidFill>
                  <a:srgbClr val="00CCFF"/>
                </a:solidFill>
              </a:rPr>
              <a:t>Approaches </a:t>
            </a:r>
            <a:r>
              <a:rPr lang="en"/>
              <a:t>for Post hoc Explainability</a:t>
            </a:r>
            <a:endParaRPr/>
          </a:p>
        </p:txBody>
      </p:sp>
      <p:sp>
        <p:nvSpPr>
          <p:cNvPr id="614" name="Google Shape;614;p69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69"/>
          <p:cNvSpPr txBox="1"/>
          <p:nvPr/>
        </p:nvSpPr>
        <p:spPr>
          <a:xfrm>
            <a:off x="6113620" y="2130425"/>
            <a:ext cx="5693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Global Explanations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Collection of Local Explanations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Representation Based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Model Distillation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Summaries of Counterfactuals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16" name="Google Shape;6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5194" y="191725"/>
            <a:ext cx="1164108" cy="1164059"/>
          </a:xfrm>
          <a:prstGeom prst="rect">
            <a:avLst/>
          </a:prstGeom>
          <a:noFill/>
          <a:ln>
            <a:noFill/>
          </a:ln>
          <a:effectLst>
            <a:outerShdw blurRad="42863" rotWithShape="0" algn="bl">
              <a:srgbClr val="00CCFF"/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0"/>
          <p:cNvSpPr/>
          <p:nvPr/>
        </p:nvSpPr>
        <p:spPr>
          <a:xfrm>
            <a:off x="899775" y="2649781"/>
            <a:ext cx="4992000" cy="503400"/>
          </a:xfrm>
          <a:prstGeom prst="rect">
            <a:avLst/>
          </a:prstGeom>
          <a:solidFill>
            <a:srgbClr val="00CCFF">
              <a:alpha val="46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0"/>
          <p:cNvSpPr txBox="1"/>
          <p:nvPr>
            <p:ph idx="1" type="body"/>
          </p:nvPr>
        </p:nvSpPr>
        <p:spPr>
          <a:xfrm>
            <a:off x="837990" y="2130425"/>
            <a:ext cx="5434500" cy="3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Explanations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Feature Importances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Rule Based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Saliency Maps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Prototypes/Example Based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Counterfactuals</a:t>
            </a:r>
            <a:endParaRPr/>
          </a:p>
        </p:txBody>
      </p:sp>
      <p:sp>
        <p:nvSpPr>
          <p:cNvPr id="623" name="Google Shape;623;p70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mbria"/>
              <a:buNone/>
            </a:pPr>
            <a:r>
              <a:rPr lang="en">
                <a:solidFill>
                  <a:srgbClr val="00CCFF"/>
                </a:solidFill>
              </a:rPr>
              <a:t>Approaches </a:t>
            </a:r>
            <a:r>
              <a:rPr lang="en"/>
              <a:t>for Post hoc Explainability</a:t>
            </a:r>
            <a:endParaRPr/>
          </a:p>
        </p:txBody>
      </p:sp>
      <p:sp>
        <p:nvSpPr>
          <p:cNvPr id="624" name="Google Shape;624;p70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5" name="Google Shape;625;p70"/>
          <p:cNvSpPr txBox="1"/>
          <p:nvPr/>
        </p:nvSpPr>
        <p:spPr>
          <a:xfrm>
            <a:off x="6113620" y="2130425"/>
            <a:ext cx="5693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Global Explanations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Collection of Local Explanations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Representation Based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Model Distillation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Summaries of Counterfactuals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26" name="Google Shape;62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5194" y="191725"/>
            <a:ext cx="1164108" cy="1164059"/>
          </a:xfrm>
          <a:prstGeom prst="rect">
            <a:avLst/>
          </a:prstGeom>
          <a:noFill/>
          <a:ln>
            <a:noFill/>
          </a:ln>
          <a:effectLst>
            <a:outerShdw blurRad="42863" rotWithShape="0" algn="bl">
              <a:srgbClr val="00CCFF"/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1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"/>
              <a:t>Being Model-Agnostic…</a:t>
            </a:r>
            <a:endParaRPr/>
          </a:p>
        </p:txBody>
      </p:sp>
      <p:sp>
        <p:nvSpPr>
          <p:cNvPr id="632" name="Google Shape;632;p71"/>
          <p:cNvSpPr txBox="1"/>
          <p:nvPr/>
        </p:nvSpPr>
        <p:spPr>
          <a:xfrm>
            <a:off x="3553686" y="1850275"/>
            <a:ext cx="516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No </a:t>
            </a:r>
            <a:r>
              <a:rPr lang="e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access to </a:t>
            </a:r>
            <a:r>
              <a:rPr i="0" lang="e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internal structure…</a:t>
            </a:r>
            <a:endParaRPr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33" name="Google Shape;633;p71"/>
          <p:cNvSpPr/>
          <p:nvPr/>
        </p:nvSpPr>
        <p:spPr>
          <a:xfrm>
            <a:off x="3659334" y="3033217"/>
            <a:ext cx="433200" cy="4332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634" name="Google Shape;634;p71"/>
          <p:cNvCxnSpPr/>
          <p:nvPr/>
        </p:nvCxnSpPr>
        <p:spPr>
          <a:xfrm>
            <a:off x="4310596" y="3249843"/>
            <a:ext cx="1071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grpSp>
        <p:nvGrpSpPr>
          <p:cNvPr id="635" name="Google Shape;635;p71"/>
          <p:cNvGrpSpPr/>
          <p:nvPr/>
        </p:nvGrpSpPr>
        <p:grpSpPr>
          <a:xfrm>
            <a:off x="5755318" y="2747252"/>
            <a:ext cx="786922" cy="1016411"/>
            <a:chOff x="7506482" y="4523347"/>
            <a:chExt cx="787159" cy="1016411"/>
          </a:xfrm>
        </p:grpSpPr>
        <p:sp>
          <p:nvSpPr>
            <p:cNvPr id="636" name="Google Shape;636;p71"/>
            <p:cNvSpPr/>
            <p:nvPr/>
          </p:nvSpPr>
          <p:spPr>
            <a:xfrm>
              <a:off x="7506482" y="4523347"/>
              <a:ext cx="617400" cy="286200"/>
            </a:xfrm>
            <a:prstGeom prst="flowChartAlternateProcess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X1 &gt; 0.5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71"/>
            <p:cNvSpPr/>
            <p:nvPr/>
          </p:nvSpPr>
          <p:spPr>
            <a:xfrm>
              <a:off x="7750641" y="4969904"/>
              <a:ext cx="543000" cy="251700"/>
            </a:xfrm>
            <a:prstGeom prst="flowChartAlternateProcess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X2 &gt; 0.5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8" name="Google Shape;638;p71"/>
            <p:cNvCxnSpPr/>
            <p:nvPr/>
          </p:nvCxnSpPr>
          <p:spPr>
            <a:xfrm>
              <a:off x="7815122" y="4809552"/>
              <a:ext cx="207000" cy="161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639" name="Google Shape;639;p71"/>
            <p:cNvCxnSpPr/>
            <p:nvPr/>
          </p:nvCxnSpPr>
          <p:spPr>
            <a:xfrm flipH="1">
              <a:off x="7617722" y="4809552"/>
              <a:ext cx="197400" cy="18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640" name="Google Shape;640;p71"/>
            <p:cNvCxnSpPr/>
            <p:nvPr/>
          </p:nvCxnSpPr>
          <p:spPr>
            <a:xfrm>
              <a:off x="8022077" y="5221609"/>
              <a:ext cx="178800" cy="189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641" name="Google Shape;641;p71"/>
            <p:cNvCxnSpPr/>
            <p:nvPr/>
          </p:nvCxnSpPr>
          <p:spPr>
            <a:xfrm flipH="1">
              <a:off x="7863377" y="5221609"/>
              <a:ext cx="158700" cy="172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642" name="Google Shape;642;p71"/>
            <p:cNvSpPr/>
            <p:nvPr/>
          </p:nvSpPr>
          <p:spPr>
            <a:xfrm>
              <a:off x="8181080" y="5448258"/>
              <a:ext cx="91500" cy="91500"/>
            </a:xfrm>
            <a:prstGeom prst="ellipse">
              <a:avLst/>
            </a:prstGeom>
            <a:solidFill>
              <a:srgbClr val="0070C0"/>
            </a:solidFill>
            <a:ln cap="flat" cmpd="sng" w="12700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43" name="Google Shape;643;p71"/>
            <p:cNvSpPr/>
            <p:nvPr/>
          </p:nvSpPr>
          <p:spPr>
            <a:xfrm>
              <a:off x="7804034" y="5448256"/>
              <a:ext cx="91500" cy="91500"/>
            </a:xfrm>
            <a:prstGeom prst="mathPlus">
              <a:avLst>
                <a:gd fmla="val 9727" name="adj1"/>
              </a:avLst>
            </a:prstGeom>
            <a:solidFill>
              <a:srgbClr val="FF0000"/>
            </a:solidFill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44" name="Google Shape;644;p71"/>
            <p:cNvSpPr/>
            <p:nvPr/>
          </p:nvSpPr>
          <p:spPr>
            <a:xfrm>
              <a:off x="7544692" y="4999375"/>
              <a:ext cx="91500" cy="91500"/>
            </a:xfrm>
            <a:prstGeom prst="mathPlus">
              <a:avLst>
                <a:gd fmla="val 9727" name="adj1"/>
              </a:avLst>
            </a:prstGeom>
            <a:solidFill>
              <a:srgbClr val="FF0000"/>
            </a:solidFill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cxnSp>
        <p:nvCxnSpPr>
          <p:cNvPr id="645" name="Google Shape;645;p71"/>
          <p:cNvCxnSpPr/>
          <p:nvPr/>
        </p:nvCxnSpPr>
        <p:spPr>
          <a:xfrm>
            <a:off x="6916902" y="3249843"/>
            <a:ext cx="1071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sp>
        <p:nvSpPr>
          <p:cNvPr id="646" name="Google Shape;646;p71"/>
          <p:cNvSpPr/>
          <p:nvPr/>
        </p:nvSpPr>
        <p:spPr>
          <a:xfrm>
            <a:off x="8354349" y="3025152"/>
            <a:ext cx="461100" cy="461100"/>
          </a:xfrm>
          <a:prstGeom prst="mathPlus">
            <a:avLst>
              <a:gd fmla="val 13504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47" name="Google Shape;647;p71"/>
          <p:cNvSpPr/>
          <p:nvPr/>
        </p:nvSpPr>
        <p:spPr>
          <a:xfrm>
            <a:off x="5525708" y="2616596"/>
            <a:ext cx="1283700" cy="1328700"/>
          </a:xfrm>
          <a:prstGeom prst="flowChartAlternateProcess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f(x)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71"/>
          <p:cNvSpPr txBox="1"/>
          <p:nvPr/>
        </p:nvSpPr>
        <p:spPr>
          <a:xfrm>
            <a:off x="3516302" y="2666854"/>
            <a:ext cx="83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71"/>
          <p:cNvSpPr txBox="1"/>
          <p:nvPr/>
        </p:nvSpPr>
        <p:spPr>
          <a:xfrm>
            <a:off x="8061238" y="2634493"/>
            <a:ext cx="109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Decision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0" name="Google Shape;650;p71"/>
          <p:cNvGrpSpPr/>
          <p:nvPr/>
        </p:nvGrpSpPr>
        <p:grpSpPr>
          <a:xfrm>
            <a:off x="2834457" y="4282082"/>
            <a:ext cx="6620568" cy="1995605"/>
            <a:chOff x="1978382" y="4134981"/>
            <a:chExt cx="5310900" cy="1995605"/>
          </a:xfrm>
        </p:grpSpPr>
        <p:sp>
          <p:nvSpPr>
            <p:cNvPr id="651" name="Google Shape;651;p71"/>
            <p:cNvSpPr/>
            <p:nvPr/>
          </p:nvSpPr>
          <p:spPr>
            <a:xfrm>
              <a:off x="1985505" y="4857791"/>
              <a:ext cx="5296800" cy="573000"/>
            </a:xfrm>
            <a:prstGeom prst="flowChartAlternateProcess">
              <a:avLst/>
            </a:prstGeom>
            <a:solidFill>
              <a:srgbClr val="00CCFF">
                <a:alpha val="46630"/>
              </a:srgbClr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latin typeface="Cambria"/>
                  <a:ea typeface="Cambria"/>
                  <a:cs typeface="Cambria"/>
                  <a:sym typeface="Cambria"/>
                </a:rPr>
                <a:t>Practically easy: not tied to PyTorch, Tflow, etc.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71"/>
            <p:cNvSpPr/>
            <p:nvPr/>
          </p:nvSpPr>
          <p:spPr>
            <a:xfrm>
              <a:off x="1985505" y="4134981"/>
              <a:ext cx="5296800" cy="609900"/>
            </a:xfrm>
            <a:prstGeom prst="flowChartAlternateProcess">
              <a:avLst/>
            </a:prstGeom>
            <a:solidFill>
              <a:srgbClr val="00CCFF">
                <a:alpha val="46630"/>
              </a:srgbClr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latin typeface="Cambria"/>
                  <a:ea typeface="Cambria"/>
                  <a:cs typeface="Cambria"/>
                  <a:sym typeface="Cambria"/>
                </a:rPr>
                <a:t>Not restricted to </a:t>
              </a:r>
              <a:r>
                <a:rPr lang="en" sz="2400">
                  <a:latin typeface="Cambria"/>
                  <a:ea typeface="Cambria"/>
                  <a:cs typeface="Cambria"/>
                  <a:sym typeface="Cambria"/>
                </a:rPr>
                <a:t>specific models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71"/>
            <p:cNvSpPr/>
            <p:nvPr/>
          </p:nvSpPr>
          <p:spPr>
            <a:xfrm>
              <a:off x="1978382" y="5523986"/>
              <a:ext cx="5310900" cy="606600"/>
            </a:xfrm>
            <a:prstGeom prst="flowChartAlternateProcess">
              <a:avLst/>
            </a:prstGeom>
            <a:solidFill>
              <a:srgbClr val="00CCFF">
                <a:alpha val="46630"/>
              </a:srgbClr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latin typeface="Cambria"/>
                  <a:ea typeface="Cambria"/>
                  <a:cs typeface="Cambria"/>
                  <a:sym typeface="Cambria"/>
                </a:rPr>
                <a:t>Study models that you don’t have access to!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5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46" name="Google Shape;246;p45"/>
          <p:cNvSpPr txBox="1"/>
          <p:nvPr>
            <p:ph idx="1" type="body"/>
          </p:nvPr>
        </p:nvSpPr>
        <p:spPr>
          <a:xfrm>
            <a:off x="837990" y="1825625"/>
            <a:ext cx="105129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Model understanding is absolutely critical in several domains -- particularly those involving </a:t>
            </a:r>
            <a:r>
              <a:rPr i="1" lang="en"/>
              <a:t>high stakes decisions</a:t>
            </a:r>
            <a:r>
              <a:rPr lang="en"/>
              <a:t>! </a:t>
            </a:r>
            <a:endParaRPr/>
          </a:p>
        </p:txBody>
      </p:sp>
      <p:sp>
        <p:nvSpPr>
          <p:cNvPr id="247" name="Google Shape;247;p45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637" y="3730375"/>
            <a:ext cx="3334907" cy="222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 rotWithShape="1">
          <a:blip r:embed="rId4">
            <a:alphaModFix/>
          </a:blip>
          <a:srcRect b="0" l="26861" r="7" t="0"/>
          <a:stretch/>
        </p:blipFill>
        <p:spPr>
          <a:xfrm>
            <a:off x="700475" y="3781713"/>
            <a:ext cx="3334915" cy="212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8798" y="3579638"/>
            <a:ext cx="2742514" cy="2125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2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"/>
              <a:t>LIME: Sparse, Linear Explanations</a:t>
            </a:r>
            <a:endParaRPr/>
          </a:p>
        </p:txBody>
      </p:sp>
      <p:grpSp>
        <p:nvGrpSpPr>
          <p:cNvPr id="659" name="Google Shape;659;p72"/>
          <p:cNvGrpSpPr/>
          <p:nvPr/>
        </p:nvGrpSpPr>
        <p:grpSpPr>
          <a:xfrm>
            <a:off x="4797268" y="3025301"/>
            <a:ext cx="2738519" cy="2844896"/>
            <a:chOff x="5304175" y="1866809"/>
            <a:chExt cx="2739341" cy="2844896"/>
          </a:xfrm>
        </p:grpSpPr>
        <p:sp>
          <p:nvSpPr>
            <p:cNvPr id="660" name="Google Shape;660;p72"/>
            <p:cNvSpPr/>
            <p:nvPr/>
          </p:nvSpPr>
          <p:spPr>
            <a:xfrm>
              <a:off x="5304175" y="2344232"/>
              <a:ext cx="2460900" cy="1840200"/>
            </a:xfrm>
            <a:prstGeom prst="rect">
              <a:avLst/>
            </a:prstGeom>
            <a:solidFill>
              <a:srgbClr val="B7CC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72"/>
            <p:cNvSpPr/>
            <p:nvPr/>
          </p:nvSpPr>
          <p:spPr>
            <a:xfrm>
              <a:off x="6043481" y="1887700"/>
              <a:ext cx="2000035" cy="2815677"/>
            </a:xfrm>
            <a:custGeom>
              <a:rect b="b" l="l" r="r" t="t"/>
              <a:pathLst>
                <a:path extrusionOk="0" h="651777" w="456629">
                  <a:moveTo>
                    <a:pt x="453923" y="280603"/>
                  </a:moveTo>
                  <a:cubicBezTo>
                    <a:pt x="495963" y="3997"/>
                    <a:pt x="34802" y="-36108"/>
                    <a:pt x="3130" y="24421"/>
                  </a:cubicBezTo>
                  <a:cubicBezTo>
                    <a:pt x="-28542" y="84950"/>
                    <a:pt x="188757" y="601082"/>
                    <a:pt x="263889" y="643779"/>
                  </a:cubicBezTo>
                  <a:cubicBezTo>
                    <a:pt x="339021" y="686476"/>
                    <a:pt x="411883" y="557209"/>
                    <a:pt x="453923" y="280603"/>
                  </a:cubicBezTo>
                  <a:close/>
                </a:path>
              </a:pathLst>
            </a:custGeom>
            <a:solidFill>
              <a:srgbClr val="F2DAD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72"/>
            <p:cNvSpPr/>
            <p:nvPr/>
          </p:nvSpPr>
          <p:spPr>
            <a:xfrm>
              <a:off x="6810102" y="4193005"/>
              <a:ext cx="954900" cy="5187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63" name="Google Shape;663;p72"/>
            <p:cNvSpPr/>
            <p:nvPr/>
          </p:nvSpPr>
          <p:spPr>
            <a:xfrm>
              <a:off x="6042583" y="1866809"/>
              <a:ext cx="1722300" cy="4599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64" name="Google Shape;664;p72"/>
            <p:cNvSpPr/>
            <p:nvPr/>
          </p:nvSpPr>
          <p:spPr>
            <a:xfrm>
              <a:off x="7773640" y="2254857"/>
              <a:ext cx="269700" cy="19863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665" name="Google Shape;665;p72"/>
          <p:cNvSpPr/>
          <p:nvPr/>
        </p:nvSpPr>
        <p:spPr>
          <a:xfrm>
            <a:off x="2893723" y="4166460"/>
            <a:ext cx="433200" cy="4332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666" name="Google Shape;666;p72"/>
          <p:cNvCxnSpPr/>
          <p:nvPr/>
        </p:nvCxnSpPr>
        <p:spPr>
          <a:xfrm>
            <a:off x="3544985" y="4383086"/>
            <a:ext cx="1071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667" name="Google Shape;667;p72"/>
          <p:cNvCxnSpPr/>
          <p:nvPr/>
        </p:nvCxnSpPr>
        <p:spPr>
          <a:xfrm>
            <a:off x="7366579" y="4371394"/>
            <a:ext cx="1071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sp>
        <p:nvSpPr>
          <p:cNvPr id="668" name="Google Shape;668;p72"/>
          <p:cNvSpPr/>
          <p:nvPr/>
        </p:nvSpPr>
        <p:spPr>
          <a:xfrm>
            <a:off x="8804025" y="4146703"/>
            <a:ext cx="461100" cy="461100"/>
          </a:xfrm>
          <a:prstGeom prst="mathPlus">
            <a:avLst>
              <a:gd fmla="val 13504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69" name="Google Shape;669;p72"/>
          <p:cNvSpPr/>
          <p:nvPr/>
        </p:nvSpPr>
        <p:spPr>
          <a:xfrm>
            <a:off x="5783128" y="4160653"/>
            <a:ext cx="433200" cy="4332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670" name="Google Shape;670;p72"/>
          <p:cNvCxnSpPr/>
          <p:nvPr/>
        </p:nvCxnSpPr>
        <p:spPr>
          <a:xfrm rot="10800000">
            <a:off x="5501155" y="3413499"/>
            <a:ext cx="767100" cy="193800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671" name="Google Shape;671;p72"/>
          <p:cNvSpPr txBox="1"/>
          <p:nvPr/>
        </p:nvSpPr>
        <p:spPr>
          <a:xfrm>
            <a:off x="4053479" y="2212900"/>
            <a:ext cx="3948300" cy="646200"/>
          </a:xfrm>
          <a:prstGeom prst="rect">
            <a:avLst/>
          </a:prstGeom>
          <a:solidFill>
            <a:srgbClr val="00CCFF">
              <a:alpha val="46630"/>
            </a:srgb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latin typeface="Cambria"/>
                <a:ea typeface="Cambria"/>
                <a:cs typeface="Cambria"/>
                <a:sym typeface="Cambria"/>
              </a:rPr>
              <a:t>Identify the important dimensions, and present their relative importance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72"/>
          <p:cNvSpPr txBox="1"/>
          <p:nvPr/>
        </p:nvSpPr>
        <p:spPr>
          <a:xfrm>
            <a:off x="7956610" y="0"/>
            <a:ext cx="423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</a:t>
            </a:r>
            <a:r>
              <a:rPr lang="en">
                <a:solidFill>
                  <a:srgbClr val="00B0F0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Ribeiro et al. 2016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]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73"/>
          <p:cNvGrpSpPr/>
          <p:nvPr/>
        </p:nvGrpSpPr>
        <p:grpSpPr>
          <a:xfrm>
            <a:off x="6513105" y="2452657"/>
            <a:ext cx="4251139" cy="2628610"/>
            <a:chOff x="-1" y="0"/>
            <a:chExt cx="6048000" cy="3738600"/>
          </a:xfrm>
        </p:grpSpPr>
        <p:grpSp>
          <p:nvGrpSpPr>
            <p:cNvPr id="678" name="Google Shape;678;p73"/>
            <p:cNvGrpSpPr/>
            <p:nvPr/>
          </p:nvGrpSpPr>
          <p:grpSpPr>
            <a:xfrm>
              <a:off x="-1" y="0"/>
              <a:ext cx="6048000" cy="3738600"/>
              <a:chOff x="0" y="0"/>
              <a:chExt cx="6048000" cy="3738600"/>
            </a:xfrm>
          </p:grpSpPr>
          <p:sp>
            <p:nvSpPr>
              <p:cNvPr id="679" name="Google Shape;679;p73"/>
              <p:cNvSpPr/>
              <p:nvPr/>
            </p:nvSpPr>
            <p:spPr>
              <a:xfrm>
                <a:off x="207437" y="41488"/>
                <a:ext cx="5840400" cy="3468900"/>
              </a:xfrm>
              <a:prstGeom prst="rect">
                <a:avLst/>
              </a:prstGeom>
              <a:solidFill>
                <a:srgbClr val="B9CDE5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680" name="Google Shape;680;p73"/>
              <p:cNvSpPr/>
              <p:nvPr/>
            </p:nvSpPr>
            <p:spPr>
              <a:xfrm>
                <a:off x="207436" y="41484"/>
                <a:ext cx="5840524" cy="3427338"/>
              </a:xfrm>
              <a:custGeom>
                <a:rect b="b" l="l" r="r" t="t"/>
                <a:pathLst>
                  <a:path extrusionOk="0" h="19145" w="18819">
                    <a:moveTo>
                      <a:pt x="1235" y="2803"/>
                    </a:moveTo>
                    <a:cubicBezTo>
                      <a:pt x="1714" y="3356"/>
                      <a:pt x="4153" y="2841"/>
                      <a:pt x="4242" y="4635"/>
                    </a:cubicBezTo>
                    <a:cubicBezTo>
                      <a:pt x="4331" y="6428"/>
                      <a:pt x="1680" y="11656"/>
                      <a:pt x="1769" y="13565"/>
                    </a:cubicBezTo>
                    <a:cubicBezTo>
                      <a:pt x="1858" y="15473"/>
                      <a:pt x="4042" y="17705"/>
                      <a:pt x="4777" y="16083"/>
                    </a:cubicBezTo>
                    <a:cubicBezTo>
                      <a:pt x="5512" y="14461"/>
                      <a:pt x="5713" y="5913"/>
                      <a:pt x="6181" y="3833"/>
                    </a:cubicBezTo>
                    <a:cubicBezTo>
                      <a:pt x="6648" y="1753"/>
                      <a:pt x="6816" y="1353"/>
                      <a:pt x="7584" y="3604"/>
                    </a:cubicBezTo>
                    <a:cubicBezTo>
                      <a:pt x="8353" y="5856"/>
                      <a:pt x="9768" y="16083"/>
                      <a:pt x="10792" y="17343"/>
                    </a:cubicBezTo>
                    <a:cubicBezTo>
                      <a:pt x="11817" y="18602"/>
                      <a:pt x="13789" y="12687"/>
                      <a:pt x="13733" y="11160"/>
                    </a:cubicBezTo>
                    <a:cubicBezTo>
                      <a:pt x="13678" y="9634"/>
                      <a:pt x="10536" y="9481"/>
                      <a:pt x="10458" y="8184"/>
                    </a:cubicBezTo>
                    <a:cubicBezTo>
                      <a:pt x="10380" y="6886"/>
                      <a:pt x="12419" y="1715"/>
                      <a:pt x="13266" y="3375"/>
                    </a:cubicBezTo>
                    <a:cubicBezTo>
                      <a:pt x="14112" y="5035"/>
                      <a:pt x="14825" y="16045"/>
                      <a:pt x="15538" y="18144"/>
                    </a:cubicBezTo>
                    <a:cubicBezTo>
                      <a:pt x="16251" y="20243"/>
                      <a:pt x="17209" y="18812"/>
                      <a:pt x="17543" y="15969"/>
                    </a:cubicBezTo>
                    <a:cubicBezTo>
                      <a:pt x="17877" y="13126"/>
                      <a:pt x="20239" y="3528"/>
                      <a:pt x="17543" y="1085"/>
                    </a:cubicBezTo>
                    <a:cubicBezTo>
                      <a:pt x="14847" y="-1357"/>
                      <a:pt x="4097" y="1047"/>
                      <a:pt x="1368" y="1314"/>
                    </a:cubicBezTo>
                    <a:cubicBezTo>
                      <a:pt x="-1361" y="1582"/>
                      <a:pt x="756" y="2249"/>
                      <a:pt x="1235" y="2803"/>
                    </a:cubicBezTo>
                    <a:close/>
                  </a:path>
                </a:pathLst>
              </a:custGeom>
              <a:solidFill>
                <a:srgbClr val="F2DCDB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681" name="Google Shape;681;p73"/>
              <p:cNvCxnSpPr/>
              <p:nvPr/>
            </p:nvCxnSpPr>
            <p:spPr>
              <a:xfrm>
                <a:off x="207438" y="0"/>
                <a:ext cx="0" cy="3738600"/>
              </a:xfrm>
              <a:prstGeom prst="straightConnector1">
                <a:avLst/>
              </a:prstGeom>
              <a:solidFill>
                <a:srgbClr val="FFFFFF"/>
              </a:solidFill>
              <a:ln cap="flat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2" name="Google Shape;682;p73"/>
              <p:cNvCxnSpPr/>
              <p:nvPr/>
            </p:nvCxnSpPr>
            <p:spPr>
              <a:xfrm>
                <a:off x="0" y="3510323"/>
                <a:ext cx="6048000" cy="0"/>
              </a:xfrm>
              <a:prstGeom prst="straightConnector1">
                <a:avLst/>
              </a:prstGeom>
              <a:solidFill>
                <a:srgbClr val="FFFFFF"/>
              </a:solidFill>
              <a:ln cap="flat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683" name="Google Shape;683;p73"/>
            <p:cNvSpPr/>
            <p:nvPr/>
          </p:nvSpPr>
          <p:spPr>
            <a:xfrm>
              <a:off x="1523066" y="1624053"/>
              <a:ext cx="381000" cy="381000"/>
            </a:xfrm>
            <a:prstGeom prst="plus">
              <a:avLst>
                <a:gd fmla="val 44355" name="adj"/>
              </a:avLst>
            </a:prstGeom>
            <a:solidFill>
              <a:srgbClr val="FF0000"/>
            </a:solidFill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87"/>
                <a:buFont typeface="Arial"/>
                <a:buNone/>
              </a:pPr>
              <a:r>
                <a:t/>
              </a:r>
              <a:endParaRPr b="0" i="0" sz="1687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684" name="Google Shape;684;p73"/>
          <p:cNvSpPr/>
          <p:nvPr/>
        </p:nvSpPr>
        <p:spPr>
          <a:xfrm>
            <a:off x="453936" y="2528900"/>
            <a:ext cx="55095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510672" lvl="0" marL="49079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AutoNum type="arabicPeriod"/>
            </a:pPr>
            <a:r>
              <a:rPr i="0" lang="e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Sample points around x</a:t>
            </a:r>
            <a:r>
              <a:rPr baseline="-25000" i="0" lang="e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510672" lvl="0" marL="490796" marR="0" rtl="0" algn="l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AutoNum type="arabicPeriod"/>
            </a:pPr>
            <a:r>
              <a:rPr i="0" lang="e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Use model to predict labels for each sample</a:t>
            </a:r>
            <a:endParaRPr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510672" lvl="0" marL="490796" marR="0" rtl="0" algn="l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AutoNum type="arabicPeriod"/>
            </a:pPr>
            <a:r>
              <a:rPr i="0" lang="e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Weigh samples according to distance to x</a:t>
            </a:r>
            <a:r>
              <a:rPr baseline="-25000" i="0" lang="e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510672" lvl="0" marL="490796" marR="0" rtl="0" algn="l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AutoNum type="arabicPeriod"/>
            </a:pPr>
            <a:r>
              <a:rPr i="0" lang="e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Learn simple model on weighted samples</a:t>
            </a:r>
            <a:endParaRPr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510672" lvl="0" marL="490796" marR="0" rtl="0" algn="l">
              <a:lnSpc>
                <a:spcPct val="90000"/>
              </a:lnSpc>
              <a:spcBef>
                <a:spcPts val="98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AutoNum type="arabicPeriod"/>
            </a:pPr>
            <a:r>
              <a:rPr i="0" lang="e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Use simple model to explain</a:t>
            </a:r>
            <a:endParaRPr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685" name="Google Shape;685;p73"/>
          <p:cNvCxnSpPr/>
          <p:nvPr/>
        </p:nvCxnSpPr>
        <p:spPr>
          <a:xfrm flipH="1" rot="10800000">
            <a:off x="7659722" y="2164411"/>
            <a:ext cx="478200" cy="2764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686" name="Google Shape;686;p73"/>
          <p:cNvGrpSpPr/>
          <p:nvPr/>
        </p:nvGrpSpPr>
        <p:grpSpPr>
          <a:xfrm>
            <a:off x="6740387" y="2678993"/>
            <a:ext cx="3865762" cy="2051803"/>
            <a:chOff x="0" y="-2"/>
            <a:chExt cx="5499732" cy="2918223"/>
          </a:xfrm>
        </p:grpSpPr>
        <p:grpSp>
          <p:nvGrpSpPr>
            <p:cNvPr id="687" name="Google Shape;687;p73"/>
            <p:cNvGrpSpPr/>
            <p:nvPr/>
          </p:nvGrpSpPr>
          <p:grpSpPr>
            <a:xfrm>
              <a:off x="881815" y="-2"/>
              <a:ext cx="4617917" cy="2093926"/>
              <a:chOff x="-1" y="-1"/>
              <a:chExt cx="4617917" cy="2093926"/>
            </a:xfrm>
          </p:grpSpPr>
          <p:sp>
            <p:nvSpPr>
              <p:cNvPr id="688" name="Google Shape;688;p73"/>
              <p:cNvSpPr/>
              <p:nvPr/>
            </p:nvSpPr>
            <p:spPr>
              <a:xfrm>
                <a:off x="371371" y="691937"/>
                <a:ext cx="319500" cy="319500"/>
              </a:xfrm>
              <a:prstGeom prst="plus">
                <a:avLst>
                  <a:gd fmla="val 44355" name="adj"/>
                </a:avLst>
              </a:prstGeom>
              <a:solidFill>
                <a:srgbClr val="C0504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689" name="Google Shape;689;p73"/>
              <p:cNvSpPr/>
              <p:nvPr/>
            </p:nvSpPr>
            <p:spPr>
              <a:xfrm>
                <a:off x="217862" y="1512017"/>
                <a:ext cx="319500" cy="319500"/>
              </a:xfrm>
              <a:prstGeom prst="plus">
                <a:avLst>
                  <a:gd fmla="val 44355" name="adj"/>
                </a:avLst>
              </a:prstGeom>
              <a:solidFill>
                <a:srgbClr val="C0504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690" name="Google Shape;690;p73"/>
              <p:cNvSpPr/>
              <p:nvPr/>
            </p:nvSpPr>
            <p:spPr>
              <a:xfrm>
                <a:off x="-1" y="1003623"/>
                <a:ext cx="319500" cy="319500"/>
              </a:xfrm>
              <a:prstGeom prst="plus">
                <a:avLst>
                  <a:gd fmla="val 44355" name="adj"/>
                </a:avLst>
              </a:prstGeom>
              <a:solidFill>
                <a:srgbClr val="C0504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691" name="Google Shape;691;p73"/>
              <p:cNvSpPr/>
              <p:nvPr/>
            </p:nvSpPr>
            <p:spPr>
              <a:xfrm>
                <a:off x="4535716" y="319456"/>
                <a:ext cx="82200" cy="82200"/>
              </a:xfrm>
              <a:prstGeom prst="plus">
                <a:avLst>
                  <a:gd fmla="val 44355" name="adj"/>
                </a:avLst>
              </a:prstGeom>
              <a:solidFill>
                <a:srgbClr val="C0504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692" name="Google Shape;692;p73"/>
              <p:cNvSpPr/>
              <p:nvPr/>
            </p:nvSpPr>
            <p:spPr>
              <a:xfrm>
                <a:off x="4291491" y="2011725"/>
                <a:ext cx="82200" cy="82200"/>
              </a:xfrm>
              <a:prstGeom prst="plus">
                <a:avLst>
                  <a:gd fmla="val 44355" name="adj"/>
                </a:avLst>
              </a:prstGeom>
              <a:solidFill>
                <a:srgbClr val="C0504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693" name="Google Shape;693;p73"/>
              <p:cNvSpPr/>
              <p:nvPr/>
            </p:nvSpPr>
            <p:spPr>
              <a:xfrm>
                <a:off x="381047" y="-1"/>
                <a:ext cx="156300" cy="156300"/>
              </a:xfrm>
              <a:prstGeom prst="plus">
                <a:avLst>
                  <a:gd fmla="val 44355" name="adj"/>
                </a:avLst>
              </a:prstGeom>
              <a:solidFill>
                <a:srgbClr val="C0504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694" name="Google Shape;694;p73"/>
              <p:cNvSpPr/>
              <p:nvPr/>
            </p:nvSpPr>
            <p:spPr>
              <a:xfrm>
                <a:off x="690828" y="40273"/>
                <a:ext cx="156300" cy="156300"/>
              </a:xfrm>
              <a:prstGeom prst="plus">
                <a:avLst>
                  <a:gd fmla="val 44355" name="adj"/>
                </a:avLst>
              </a:prstGeom>
              <a:solidFill>
                <a:srgbClr val="C0504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695" name="Google Shape;695;p73"/>
              <p:cNvSpPr/>
              <p:nvPr/>
            </p:nvSpPr>
            <p:spPr>
              <a:xfrm>
                <a:off x="2841048" y="1570644"/>
                <a:ext cx="159600" cy="159600"/>
              </a:xfrm>
              <a:prstGeom prst="plus">
                <a:avLst>
                  <a:gd fmla="val 44355" name="adj"/>
                </a:avLst>
              </a:prstGeom>
              <a:solidFill>
                <a:srgbClr val="C0504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696" name="Google Shape;696;p73"/>
              <p:cNvSpPr/>
              <p:nvPr/>
            </p:nvSpPr>
            <p:spPr>
              <a:xfrm>
                <a:off x="462465" y="239591"/>
                <a:ext cx="159600" cy="159600"/>
              </a:xfrm>
              <a:prstGeom prst="plus">
                <a:avLst>
                  <a:gd fmla="val 44355" name="adj"/>
                </a:avLst>
              </a:prstGeom>
              <a:solidFill>
                <a:srgbClr val="C0504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p:grpSp>
        <p:grpSp>
          <p:nvGrpSpPr>
            <p:cNvPr id="697" name="Google Shape;697;p73"/>
            <p:cNvGrpSpPr/>
            <p:nvPr/>
          </p:nvGrpSpPr>
          <p:grpSpPr>
            <a:xfrm>
              <a:off x="0" y="118408"/>
              <a:ext cx="4507677" cy="2799813"/>
              <a:chOff x="0" y="-1"/>
              <a:chExt cx="4507677" cy="2799813"/>
            </a:xfrm>
          </p:grpSpPr>
          <p:sp>
            <p:nvSpPr>
              <p:cNvPr id="698" name="Google Shape;698;p73"/>
              <p:cNvSpPr/>
              <p:nvPr/>
            </p:nvSpPr>
            <p:spPr>
              <a:xfrm>
                <a:off x="1827781" y="483418"/>
                <a:ext cx="319500" cy="319500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699" name="Google Shape;699;p73"/>
              <p:cNvSpPr/>
              <p:nvPr/>
            </p:nvSpPr>
            <p:spPr>
              <a:xfrm>
                <a:off x="1836445" y="880651"/>
                <a:ext cx="319500" cy="319500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00" name="Google Shape;700;p73"/>
              <p:cNvSpPr/>
              <p:nvPr/>
            </p:nvSpPr>
            <p:spPr>
              <a:xfrm>
                <a:off x="1755759" y="1292507"/>
                <a:ext cx="319500" cy="319500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01" name="Google Shape;701;p73"/>
              <p:cNvSpPr/>
              <p:nvPr/>
            </p:nvSpPr>
            <p:spPr>
              <a:xfrm>
                <a:off x="1645367" y="1722829"/>
                <a:ext cx="250200" cy="250200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02" name="Google Shape;702;p73"/>
              <p:cNvSpPr/>
              <p:nvPr/>
            </p:nvSpPr>
            <p:spPr>
              <a:xfrm>
                <a:off x="4151659" y="2443795"/>
                <a:ext cx="82200" cy="82200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03" name="Google Shape;703;p73"/>
              <p:cNvSpPr/>
              <p:nvPr/>
            </p:nvSpPr>
            <p:spPr>
              <a:xfrm>
                <a:off x="4425477" y="2717612"/>
                <a:ext cx="82200" cy="82200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04" name="Google Shape;704;p73"/>
              <p:cNvSpPr/>
              <p:nvPr/>
            </p:nvSpPr>
            <p:spPr>
              <a:xfrm>
                <a:off x="0" y="-1"/>
                <a:ext cx="82200" cy="82200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05" name="Google Shape;705;p73"/>
              <p:cNvSpPr/>
              <p:nvPr/>
            </p:nvSpPr>
            <p:spPr>
              <a:xfrm>
                <a:off x="2349031" y="1713063"/>
                <a:ext cx="159600" cy="159600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06" name="Google Shape;706;p73"/>
              <p:cNvSpPr/>
              <p:nvPr/>
            </p:nvSpPr>
            <p:spPr>
              <a:xfrm>
                <a:off x="2082521" y="1813449"/>
                <a:ext cx="159600" cy="159600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07" name="Google Shape;707;p73"/>
              <p:cNvSpPr/>
              <p:nvPr/>
            </p:nvSpPr>
            <p:spPr>
              <a:xfrm>
                <a:off x="2542983" y="1452236"/>
                <a:ext cx="159600" cy="159600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08" name="Google Shape;708;p73"/>
              <p:cNvSpPr/>
              <p:nvPr/>
            </p:nvSpPr>
            <p:spPr>
              <a:xfrm>
                <a:off x="273817" y="273817"/>
                <a:ext cx="82200" cy="82200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p:grpSp>
      </p:grpSp>
      <p:grpSp>
        <p:nvGrpSpPr>
          <p:cNvPr id="709" name="Google Shape;709;p73"/>
          <p:cNvGrpSpPr/>
          <p:nvPr/>
        </p:nvGrpSpPr>
        <p:grpSpPr>
          <a:xfrm>
            <a:off x="6703193" y="2642902"/>
            <a:ext cx="4039098" cy="2213255"/>
            <a:chOff x="0" y="0"/>
            <a:chExt cx="5746333" cy="3147853"/>
          </a:xfrm>
        </p:grpSpPr>
        <p:sp>
          <p:nvSpPr>
            <p:cNvPr id="710" name="Google Shape;710;p73"/>
            <p:cNvSpPr/>
            <p:nvPr/>
          </p:nvSpPr>
          <p:spPr>
            <a:xfrm>
              <a:off x="1648086" y="1847189"/>
              <a:ext cx="332694" cy="332694"/>
            </a:xfrm>
            <a:custGeom>
              <a:rect b="b" l="l" r="r" t="t"/>
              <a:pathLst>
                <a:path extrusionOk="0" h="21600" w="21600">
                  <a:moveTo>
                    <a:pt x="0" y="5237"/>
                  </a:moveTo>
                  <a:lnTo>
                    <a:pt x="5237" y="0"/>
                  </a:lnTo>
                  <a:lnTo>
                    <a:pt x="10800" y="5563"/>
                  </a:lnTo>
                  <a:lnTo>
                    <a:pt x="16363" y="0"/>
                  </a:lnTo>
                  <a:lnTo>
                    <a:pt x="21600" y="5237"/>
                  </a:lnTo>
                  <a:lnTo>
                    <a:pt x="16037" y="10800"/>
                  </a:lnTo>
                  <a:lnTo>
                    <a:pt x="21600" y="16363"/>
                  </a:lnTo>
                  <a:lnTo>
                    <a:pt x="16363" y="21600"/>
                  </a:lnTo>
                  <a:lnTo>
                    <a:pt x="10800" y="16037"/>
                  </a:lnTo>
                  <a:lnTo>
                    <a:pt x="5237" y="21600"/>
                  </a:lnTo>
                  <a:lnTo>
                    <a:pt x="0" y="16363"/>
                  </a:lnTo>
                  <a:lnTo>
                    <a:pt x="5563" y="10800"/>
                  </a:lnTo>
                  <a:close/>
                </a:path>
              </a:pathLst>
            </a:custGeom>
            <a:solidFill>
              <a:srgbClr val="5B9BD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87"/>
                <a:buFont typeface="Arial"/>
                <a:buNone/>
              </a:pPr>
              <a:r>
                <a:t/>
              </a:r>
              <a:endParaRPr b="0" i="0" sz="1687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11" name="Google Shape;711;p73"/>
            <p:cNvSpPr/>
            <p:nvPr/>
          </p:nvSpPr>
          <p:spPr>
            <a:xfrm>
              <a:off x="2093898" y="1926505"/>
              <a:ext cx="332694" cy="332694"/>
            </a:xfrm>
            <a:custGeom>
              <a:rect b="b" l="l" r="r" t="t"/>
              <a:pathLst>
                <a:path extrusionOk="0" h="21600" w="21600">
                  <a:moveTo>
                    <a:pt x="0" y="5237"/>
                  </a:moveTo>
                  <a:lnTo>
                    <a:pt x="5237" y="0"/>
                  </a:lnTo>
                  <a:lnTo>
                    <a:pt x="10800" y="5563"/>
                  </a:lnTo>
                  <a:lnTo>
                    <a:pt x="16363" y="0"/>
                  </a:lnTo>
                  <a:lnTo>
                    <a:pt x="21600" y="5237"/>
                  </a:lnTo>
                  <a:lnTo>
                    <a:pt x="16037" y="10800"/>
                  </a:lnTo>
                  <a:lnTo>
                    <a:pt x="21600" y="16363"/>
                  </a:lnTo>
                  <a:lnTo>
                    <a:pt x="16363" y="21600"/>
                  </a:lnTo>
                  <a:lnTo>
                    <a:pt x="10800" y="16037"/>
                  </a:lnTo>
                  <a:lnTo>
                    <a:pt x="5237" y="21600"/>
                  </a:lnTo>
                  <a:lnTo>
                    <a:pt x="0" y="16363"/>
                  </a:lnTo>
                  <a:lnTo>
                    <a:pt x="5563" y="10800"/>
                  </a:lnTo>
                  <a:close/>
                </a:path>
              </a:pathLst>
            </a:custGeom>
            <a:solidFill>
              <a:srgbClr val="5B9BD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87"/>
                <a:buFont typeface="Arial"/>
                <a:buNone/>
              </a:pPr>
              <a:r>
                <a:t/>
              </a:r>
              <a:endParaRPr b="0" i="0" sz="1687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12" name="Google Shape;712;p73"/>
            <p:cNvSpPr/>
            <p:nvPr/>
          </p:nvSpPr>
          <p:spPr>
            <a:xfrm>
              <a:off x="1787970" y="1435825"/>
              <a:ext cx="332694" cy="332694"/>
            </a:xfrm>
            <a:custGeom>
              <a:rect b="b" l="l" r="r" t="t"/>
              <a:pathLst>
                <a:path extrusionOk="0" h="21600" w="21600">
                  <a:moveTo>
                    <a:pt x="0" y="5237"/>
                  </a:moveTo>
                  <a:lnTo>
                    <a:pt x="5237" y="0"/>
                  </a:lnTo>
                  <a:lnTo>
                    <a:pt x="10800" y="5563"/>
                  </a:lnTo>
                  <a:lnTo>
                    <a:pt x="16363" y="0"/>
                  </a:lnTo>
                  <a:lnTo>
                    <a:pt x="21600" y="5237"/>
                  </a:lnTo>
                  <a:lnTo>
                    <a:pt x="16037" y="10800"/>
                  </a:lnTo>
                  <a:lnTo>
                    <a:pt x="21600" y="16363"/>
                  </a:lnTo>
                  <a:lnTo>
                    <a:pt x="16363" y="21600"/>
                  </a:lnTo>
                  <a:lnTo>
                    <a:pt x="10800" y="16037"/>
                  </a:lnTo>
                  <a:lnTo>
                    <a:pt x="5237" y="21600"/>
                  </a:lnTo>
                  <a:lnTo>
                    <a:pt x="0" y="16363"/>
                  </a:lnTo>
                  <a:lnTo>
                    <a:pt x="5563" y="10800"/>
                  </a:lnTo>
                  <a:close/>
                </a:path>
              </a:pathLst>
            </a:custGeom>
            <a:solidFill>
              <a:srgbClr val="5B9BD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87"/>
                <a:buFont typeface="Arial"/>
                <a:buNone/>
              </a:pPr>
              <a:r>
                <a:t/>
              </a:r>
              <a:endParaRPr b="0" i="0" sz="1687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13" name="Google Shape;713;p73"/>
            <p:cNvSpPr/>
            <p:nvPr/>
          </p:nvSpPr>
          <p:spPr>
            <a:xfrm>
              <a:off x="1851383" y="1029947"/>
              <a:ext cx="332694" cy="332694"/>
            </a:xfrm>
            <a:custGeom>
              <a:rect b="b" l="l" r="r" t="t"/>
              <a:pathLst>
                <a:path extrusionOk="0" h="21600" w="21600">
                  <a:moveTo>
                    <a:pt x="0" y="5237"/>
                  </a:moveTo>
                  <a:lnTo>
                    <a:pt x="5237" y="0"/>
                  </a:lnTo>
                  <a:lnTo>
                    <a:pt x="10800" y="5563"/>
                  </a:lnTo>
                  <a:lnTo>
                    <a:pt x="16363" y="0"/>
                  </a:lnTo>
                  <a:lnTo>
                    <a:pt x="21600" y="5237"/>
                  </a:lnTo>
                  <a:lnTo>
                    <a:pt x="16037" y="10800"/>
                  </a:lnTo>
                  <a:lnTo>
                    <a:pt x="21600" y="16363"/>
                  </a:lnTo>
                  <a:lnTo>
                    <a:pt x="16363" y="21600"/>
                  </a:lnTo>
                  <a:lnTo>
                    <a:pt x="10800" y="16037"/>
                  </a:lnTo>
                  <a:lnTo>
                    <a:pt x="5237" y="21600"/>
                  </a:lnTo>
                  <a:lnTo>
                    <a:pt x="0" y="16363"/>
                  </a:lnTo>
                  <a:lnTo>
                    <a:pt x="5563" y="10800"/>
                  </a:lnTo>
                  <a:close/>
                </a:path>
              </a:pathLst>
            </a:custGeom>
            <a:solidFill>
              <a:srgbClr val="5B9BD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87"/>
                <a:buFont typeface="Arial"/>
                <a:buNone/>
              </a:pPr>
              <a:r>
                <a:t/>
              </a:r>
              <a:endParaRPr b="0" i="0" sz="1687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14" name="Google Shape;714;p73"/>
            <p:cNvSpPr/>
            <p:nvPr/>
          </p:nvSpPr>
          <p:spPr>
            <a:xfrm>
              <a:off x="1849347" y="612631"/>
              <a:ext cx="332694" cy="332694"/>
            </a:xfrm>
            <a:custGeom>
              <a:rect b="b" l="l" r="r" t="t"/>
              <a:pathLst>
                <a:path extrusionOk="0" h="21600" w="21600">
                  <a:moveTo>
                    <a:pt x="0" y="5237"/>
                  </a:moveTo>
                  <a:lnTo>
                    <a:pt x="5237" y="0"/>
                  </a:lnTo>
                  <a:lnTo>
                    <a:pt x="10800" y="5563"/>
                  </a:lnTo>
                  <a:lnTo>
                    <a:pt x="16363" y="0"/>
                  </a:lnTo>
                  <a:lnTo>
                    <a:pt x="21600" y="5237"/>
                  </a:lnTo>
                  <a:lnTo>
                    <a:pt x="16037" y="10800"/>
                  </a:lnTo>
                  <a:lnTo>
                    <a:pt x="21600" y="16363"/>
                  </a:lnTo>
                  <a:lnTo>
                    <a:pt x="16363" y="21600"/>
                  </a:lnTo>
                  <a:lnTo>
                    <a:pt x="10800" y="16037"/>
                  </a:lnTo>
                  <a:lnTo>
                    <a:pt x="5237" y="21600"/>
                  </a:lnTo>
                  <a:lnTo>
                    <a:pt x="0" y="16363"/>
                  </a:lnTo>
                  <a:lnTo>
                    <a:pt x="5563" y="10800"/>
                  </a:lnTo>
                  <a:close/>
                </a:path>
              </a:pathLst>
            </a:custGeom>
            <a:solidFill>
              <a:srgbClr val="5B9BD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87"/>
                <a:buFont typeface="Arial"/>
                <a:buNone/>
              </a:pPr>
              <a:r>
                <a:t/>
              </a:r>
              <a:endParaRPr b="0" i="0" sz="1687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15" name="Google Shape;715;p73"/>
            <p:cNvSpPr/>
            <p:nvPr/>
          </p:nvSpPr>
          <p:spPr>
            <a:xfrm>
              <a:off x="2371322" y="1823875"/>
              <a:ext cx="332694" cy="332694"/>
            </a:xfrm>
            <a:custGeom>
              <a:rect b="b" l="l" r="r" t="t"/>
              <a:pathLst>
                <a:path extrusionOk="0" h="21600" w="21600">
                  <a:moveTo>
                    <a:pt x="0" y="5237"/>
                  </a:moveTo>
                  <a:lnTo>
                    <a:pt x="5237" y="0"/>
                  </a:lnTo>
                  <a:lnTo>
                    <a:pt x="10800" y="5563"/>
                  </a:lnTo>
                  <a:lnTo>
                    <a:pt x="16363" y="0"/>
                  </a:lnTo>
                  <a:lnTo>
                    <a:pt x="21600" y="5237"/>
                  </a:lnTo>
                  <a:lnTo>
                    <a:pt x="16037" y="10800"/>
                  </a:lnTo>
                  <a:lnTo>
                    <a:pt x="21600" y="16363"/>
                  </a:lnTo>
                  <a:lnTo>
                    <a:pt x="16363" y="21600"/>
                  </a:lnTo>
                  <a:lnTo>
                    <a:pt x="10800" y="16037"/>
                  </a:lnTo>
                  <a:lnTo>
                    <a:pt x="5237" y="21600"/>
                  </a:lnTo>
                  <a:lnTo>
                    <a:pt x="0" y="16363"/>
                  </a:lnTo>
                  <a:lnTo>
                    <a:pt x="5563" y="10800"/>
                  </a:lnTo>
                  <a:close/>
                </a:path>
              </a:pathLst>
            </a:custGeom>
            <a:solidFill>
              <a:srgbClr val="5B9BD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87"/>
                <a:buFont typeface="Arial"/>
                <a:buNone/>
              </a:pPr>
              <a:r>
                <a:t/>
              </a:r>
              <a:endParaRPr b="0" i="0" sz="1687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16" name="Google Shape;716;p73"/>
            <p:cNvSpPr/>
            <p:nvPr/>
          </p:nvSpPr>
          <p:spPr>
            <a:xfrm>
              <a:off x="2540841" y="1581360"/>
              <a:ext cx="332694" cy="332694"/>
            </a:xfrm>
            <a:custGeom>
              <a:rect b="b" l="l" r="r" t="t"/>
              <a:pathLst>
                <a:path extrusionOk="0" h="21600" w="21600">
                  <a:moveTo>
                    <a:pt x="0" y="5237"/>
                  </a:moveTo>
                  <a:lnTo>
                    <a:pt x="5237" y="0"/>
                  </a:lnTo>
                  <a:lnTo>
                    <a:pt x="10800" y="5563"/>
                  </a:lnTo>
                  <a:lnTo>
                    <a:pt x="16363" y="0"/>
                  </a:lnTo>
                  <a:lnTo>
                    <a:pt x="21600" y="5237"/>
                  </a:lnTo>
                  <a:lnTo>
                    <a:pt x="16037" y="10800"/>
                  </a:lnTo>
                  <a:lnTo>
                    <a:pt x="21600" y="16363"/>
                  </a:lnTo>
                  <a:lnTo>
                    <a:pt x="16363" y="21600"/>
                  </a:lnTo>
                  <a:lnTo>
                    <a:pt x="10800" y="16037"/>
                  </a:lnTo>
                  <a:lnTo>
                    <a:pt x="5237" y="21600"/>
                  </a:lnTo>
                  <a:lnTo>
                    <a:pt x="0" y="16363"/>
                  </a:lnTo>
                  <a:lnTo>
                    <a:pt x="5563" y="10800"/>
                  </a:lnTo>
                  <a:close/>
                </a:path>
              </a:pathLst>
            </a:custGeom>
            <a:solidFill>
              <a:srgbClr val="5B9BD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87"/>
                <a:buFont typeface="Arial"/>
                <a:buNone/>
              </a:pPr>
              <a:r>
                <a:t/>
              </a:r>
              <a:endParaRPr b="0" i="0" sz="1687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17" name="Google Shape;717;p73"/>
            <p:cNvSpPr/>
            <p:nvPr/>
          </p:nvSpPr>
          <p:spPr>
            <a:xfrm>
              <a:off x="4151661" y="2552033"/>
              <a:ext cx="332694" cy="332694"/>
            </a:xfrm>
            <a:custGeom>
              <a:rect b="b" l="l" r="r" t="t"/>
              <a:pathLst>
                <a:path extrusionOk="0" h="21600" w="21600">
                  <a:moveTo>
                    <a:pt x="0" y="5237"/>
                  </a:moveTo>
                  <a:lnTo>
                    <a:pt x="5237" y="0"/>
                  </a:lnTo>
                  <a:lnTo>
                    <a:pt x="10800" y="5563"/>
                  </a:lnTo>
                  <a:lnTo>
                    <a:pt x="16363" y="0"/>
                  </a:lnTo>
                  <a:lnTo>
                    <a:pt x="21600" y="5237"/>
                  </a:lnTo>
                  <a:lnTo>
                    <a:pt x="16037" y="10800"/>
                  </a:lnTo>
                  <a:lnTo>
                    <a:pt x="21600" y="16363"/>
                  </a:lnTo>
                  <a:lnTo>
                    <a:pt x="16363" y="21600"/>
                  </a:lnTo>
                  <a:lnTo>
                    <a:pt x="10800" y="16037"/>
                  </a:lnTo>
                  <a:lnTo>
                    <a:pt x="5237" y="21600"/>
                  </a:lnTo>
                  <a:lnTo>
                    <a:pt x="0" y="16363"/>
                  </a:lnTo>
                  <a:lnTo>
                    <a:pt x="5563" y="10800"/>
                  </a:lnTo>
                  <a:close/>
                </a:path>
              </a:pathLst>
            </a:custGeom>
            <a:solidFill>
              <a:srgbClr val="5B9BD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87"/>
                <a:buFont typeface="Arial"/>
                <a:buNone/>
              </a:pPr>
              <a:r>
                <a:t/>
              </a:r>
              <a:endParaRPr b="0" i="0" sz="1687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18" name="Google Shape;718;p73"/>
            <p:cNvSpPr/>
            <p:nvPr/>
          </p:nvSpPr>
          <p:spPr>
            <a:xfrm>
              <a:off x="4453573" y="2815159"/>
              <a:ext cx="332694" cy="332694"/>
            </a:xfrm>
            <a:custGeom>
              <a:rect b="b" l="l" r="r" t="t"/>
              <a:pathLst>
                <a:path extrusionOk="0" h="21600" w="21600">
                  <a:moveTo>
                    <a:pt x="0" y="5237"/>
                  </a:moveTo>
                  <a:lnTo>
                    <a:pt x="5237" y="0"/>
                  </a:lnTo>
                  <a:lnTo>
                    <a:pt x="10800" y="5563"/>
                  </a:lnTo>
                  <a:lnTo>
                    <a:pt x="16363" y="0"/>
                  </a:lnTo>
                  <a:lnTo>
                    <a:pt x="21600" y="5237"/>
                  </a:lnTo>
                  <a:lnTo>
                    <a:pt x="16037" y="10800"/>
                  </a:lnTo>
                  <a:lnTo>
                    <a:pt x="21600" y="16363"/>
                  </a:lnTo>
                  <a:lnTo>
                    <a:pt x="16363" y="21600"/>
                  </a:lnTo>
                  <a:lnTo>
                    <a:pt x="10800" y="16037"/>
                  </a:lnTo>
                  <a:lnTo>
                    <a:pt x="5237" y="21600"/>
                  </a:lnTo>
                  <a:lnTo>
                    <a:pt x="0" y="16363"/>
                  </a:lnTo>
                  <a:lnTo>
                    <a:pt x="5563" y="10800"/>
                  </a:lnTo>
                  <a:close/>
                </a:path>
              </a:pathLst>
            </a:custGeom>
            <a:solidFill>
              <a:srgbClr val="5B9BD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87"/>
                <a:buFont typeface="Arial"/>
                <a:buNone/>
              </a:pPr>
              <a:r>
                <a:t/>
              </a:r>
              <a:endParaRPr b="0" i="0" sz="1687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19" name="Google Shape;719;p73"/>
            <p:cNvSpPr/>
            <p:nvPr/>
          </p:nvSpPr>
          <p:spPr>
            <a:xfrm>
              <a:off x="0" y="94039"/>
              <a:ext cx="332694" cy="332694"/>
            </a:xfrm>
            <a:custGeom>
              <a:rect b="b" l="l" r="r" t="t"/>
              <a:pathLst>
                <a:path extrusionOk="0" h="21600" w="21600">
                  <a:moveTo>
                    <a:pt x="0" y="5237"/>
                  </a:moveTo>
                  <a:lnTo>
                    <a:pt x="5237" y="0"/>
                  </a:lnTo>
                  <a:lnTo>
                    <a:pt x="10800" y="5563"/>
                  </a:lnTo>
                  <a:lnTo>
                    <a:pt x="16363" y="0"/>
                  </a:lnTo>
                  <a:lnTo>
                    <a:pt x="21600" y="5237"/>
                  </a:lnTo>
                  <a:lnTo>
                    <a:pt x="16037" y="10800"/>
                  </a:lnTo>
                  <a:lnTo>
                    <a:pt x="21600" y="16363"/>
                  </a:lnTo>
                  <a:lnTo>
                    <a:pt x="16363" y="21600"/>
                  </a:lnTo>
                  <a:lnTo>
                    <a:pt x="10800" y="16037"/>
                  </a:lnTo>
                  <a:lnTo>
                    <a:pt x="5237" y="21600"/>
                  </a:lnTo>
                  <a:lnTo>
                    <a:pt x="0" y="16363"/>
                  </a:lnTo>
                  <a:lnTo>
                    <a:pt x="5563" y="10800"/>
                  </a:lnTo>
                  <a:close/>
                </a:path>
              </a:pathLst>
            </a:custGeom>
            <a:solidFill>
              <a:srgbClr val="5B9BD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87"/>
                <a:buFont typeface="Arial"/>
                <a:buNone/>
              </a:pPr>
              <a:r>
                <a:t/>
              </a:r>
              <a:endParaRPr b="0" i="0" sz="1687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20" name="Google Shape;720;p73"/>
            <p:cNvSpPr/>
            <p:nvPr/>
          </p:nvSpPr>
          <p:spPr>
            <a:xfrm>
              <a:off x="278425" y="381883"/>
              <a:ext cx="332694" cy="332694"/>
            </a:xfrm>
            <a:custGeom>
              <a:rect b="b" l="l" r="r" t="t"/>
              <a:pathLst>
                <a:path extrusionOk="0" h="21600" w="21600">
                  <a:moveTo>
                    <a:pt x="0" y="5237"/>
                  </a:moveTo>
                  <a:lnTo>
                    <a:pt x="5237" y="0"/>
                  </a:lnTo>
                  <a:lnTo>
                    <a:pt x="10800" y="5563"/>
                  </a:lnTo>
                  <a:lnTo>
                    <a:pt x="16363" y="0"/>
                  </a:lnTo>
                  <a:lnTo>
                    <a:pt x="21600" y="5237"/>
                  </a:lnTo>
                  <a:lnTo>
                    <a:pt x="16037" y="10800"/>
                  </a:lnTo>
                  <a:lnTo>
                    <a:pt x="21600" y="16363"/>
                  </a:lnTo>
                  <a:lnTo>
                    <a:pt x="16363" y="21600"/>
                  </a:lnTo>
                  <a:lnTo>
                    <a:pt x="10800" y="16037"/>
                  </a:lnTo>
                  <a:lnTo>
                    <a:pt x="5237" y="21600"/>
                  </a:lnTo>
                  <a:lnTo>
                    <a:pt x="0" y="16363"/>
                  </a:lnTo>
                  <a:lnTo>
                    <a:pt x="5563" y="10800"/>
                  </a:lnTo>
                  <a:close/>
                </a:path>
              </a:pathLst>
            </a:custGeom>
            <a:solidFill>
              <a:srgbClr val="5B9BD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87"/>
                <a:buFont typeface="Arial"/>
                <a:buNone/>
              </a:pPr>
              <a:r>
                <a:t/>
              </a:r>
              <a:endParaRPr b="0" i="0" sz="1687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21" name="Google Shape;721;p73"/>
            <p:cNvSpPr/>
            <p:nvPr/>
          </p:nvSpPr>
          <p:spPr>
            <a:xfrm>
              <a:off x="1545454" y="3383"/>
              <a:ext cx="332694" cy="332694"/>
            </a:xfrm>
            <a:custGeom>
              <a:rect b="b" l="l" r="r" t="t"/>
              <a:pathLst>
                <a:path extrusionOk="0" h="21600" w="21600">
                  <a:moveTo>
                    <a:pt x="0" y="5237"/>
                  </a:moveTo>
                  <a:lnTo>
                    <a:pt x="5237" y="0"/>
                  </a:lnTo>
                  <a:lnTo>
                    <a:pt x="10800" y="5563"/>
                  </a:lnTo>
                  <a:lnTo>
                    <a:pt x="16363" y="0"/>
                  </a:lnTo>
                  <a:lnTo>
                    <a:pt x="21600" y="5237"/>
                  </a:lnTo>
                  <a:lnTo>
                    <a:pt x="16037" y="10800"/>
                  </a:lnTo>
                  <a:lnTo>
                    <a:pt x="21600" y="16363"/>
                  </a:lnTo>
                  <a:lnTo>
                    <a:pt x="16363" y="21600"/>
                  </a:lnTo>
                  <a:lnTo>
                    <a:pt x="10800" y="16037"/>
                  </a:lnTo>
                  <a:lnTo>
                    <a:pt x="5237" y="21600"/>
                  </a:lnTo>
                  <a:lnTo>
                    <a:pt x="0" y="16363"/>
                  </a:lnTo>
                  <a:lnTo>
                    <a:pt x="5563" y="10800"/>
                  </a:lnTo>
                  <a:close/>
                </a:path>
              </a:pathLst>
            </a:custGeom>
            <a:solidFill>
              <a:srgbClr val="5B9BD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87"/>
                <a:buFont typeface="Arial"/>
                <a:buNone/>
              </a:pPr>
              <a:r>
                <a:t/>
              </a:r>
              <a:endParaRPr b="0" i="0" sz="1687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22" name="Google Shape;722;p73"/>
            <p:cNvSpPr/>
            <p:nvPr/>
          </p:nvSpPr>
          <p:spPr>
            <a:xfrm>
              <a:off x="1224691" y="0"/>
              <a:ext cx="332694" cy="332694"/>
            </a:xfrm>
            <a:custGeom>
              <a:rect b="b" l="l" r="r" t="t"/>
              <a:pathLst>
                <a:path extrusionOk="0" h="21600" w="21600">
                  <a:moveTo>
                    <a:pt x="0" y="5237"/>
                  </a:moveTo>
                  <a:lnTo>
                    <a:pt x="5237" y="0"/>
                  </a:lnTo>
                  <a:lnTo>
                    <a:pt x="10800" y="5563"/>
                  </a:lnTo>
                  <a:lnTo>
                    <a:pt x="16363" y="0"/>
                  </a:lnTo>
                  <a:lnTo>
                    <a:pt x="21600" y="5237"/>
                  </a:lnTo>
                  <a:lnTo>
                    <a:pt x="16037" y="10800"/>
                  </a:lnTo>
                  <a:lnTo>
                    <a:pt x="21600" y="16363"/>
                  </a:lnTo>
                  <a:lnTo>
                    <a:pt x="16363" y="21600"/>
                  </a:lnTo>
                  <a:lnTo>
                    <a:pt x="10800" y="16037"/>
                  </a:lnTo>
                  <a:lnTo>
                    <a:pt x="5237" y="21600"/>
                  </a:lnTo>
                  <a:lnTo>
                    <a:pt x="0" y="16363"/>
                  </a:lnTo>
                  <a:lnTo>
                    <a:pt x="5563" y="10800"/>
                  </a:lnTo>
                  <a:close/>
                </a:path>
              </a:pathLst>
            </a:custGeom>
            <a:solidFill>
              <a:srgbClr val="5B9BD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87"/>
                <a:buFont typeface="Arial"/>
                <a:buNone/>
              </a:pPr>
              <a:r>
                <a:t/>
              </a:r>
              <a:endParaRPr b="0" i="0" sz="1687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23" name="Google Shape;723;p73"/>
            <p:cNvSpPr/>
            <p:nvPr/>
          </p:nvSpPr>
          <p:spPr>
            <a:xfrm>
              <a:off x="1364315" y="295018"/>
              <a:ext cx="332694" cy="332694"/>
            </a:xfrm>
            <a:custGeom>
              <a:rect b="b" l="l" r="r" t="t"/>
              <a:pathLst>
                <a:path extrusionOk="0" h="21600" w="21600">
                  <a:moveTo>
                    <a:pt x="0" y="5237"/>
                  </a:moveTo>
                  <a:lnTo>
                    <a:pt x="5237" y="0"/>
                  </a:lnTo>
                  <a:lnTo>
                    <a:pt x="10800" y="5563"/>
                  </a:lnTo>
                  <a:lnTo>
                    <a:pt x="16363" y="0"/>
                  </a:lnTo>
                  <a:lnTo>
                    <a:pt x="21600" y="5237"/>
                  </a:lnTo>
                  <a:lnTo>
                    <a:pt x="16037" y="10800"/>
                  </a:lnTo>
                  <a:lnTo>
                    <a:pt x="21600" y="16363"/>
                  </a:lnTo>
                  <a:lnTo>
                    <a:pt x="16363" y="21600"/>
                  </a:lnTo>
                  <a:lnTo>
                    <a:pt x="10800" y="16037"/>
                  </a:lnTo>
                  <a:lnTo>
                    <a:pt x="5237" y="21600"/>
                  </a:lnTo>
                  <a:lnTo>
                    <a:pt x="0" y="16363"/>
                  </a:lnTo>
                  <a:lnTo>
                    <a:pt x="5563" y="10800"/>
                  </a:lnTo>
                  <a:close/>
                </a:path>
              </a:pathLst>
            </a:custGeom>
            <a:solidFill>
              <a:srgbClr val="5B9BD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87"/>
                <a:buFont typeface="Arial"/>
                <a:buNone/>
              </a:pPr>
              <a:r>
                <a:t/>
              </a:r>
              <a:endParaRPr b="0" i="0" sz="1687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24" name="Google Shape;724;p73"/>
            <p:cNvSpPr/>
            <p:nvPr/>
          </p:nvSpPr>
          <p:spPr>
            <a:xfrm>
              <a:off x="1289408" y="762726"/>
              <a:ext cx="332694" cy="332694"/>
            </a:xfrm>
            <a:custGeom>
              <a:rect b="b" l="l" r="r" t="t"/>
              <a:pathLst>
                <a:path extrusionOk="0" h="21600" w="21600">
                  <a:moveTo>
                    <a:pt x="0" y="5237"/>
                  </a:moveTo>
                  <a:lnTo>
                    <a:pt x="5237" y="0"/>
                  </a:lnTo>
                  <a:lnTo>
                    <a:pt x="10800" y="5563"/>
                  </a:lnTo>
                  <a:lnTo>
                    <a:pt x="16363" y="0"/>
                  </a:lnTo>
                  <a:lnTo>
                    <a:pt x="21600" y="5237"/>
                  </a:lnTo>
                  <a:lnTo>
                    <a:pt x="16037" y="10800"/>
                  </a:lnTo>
                  <a:lnTo>
                    <a:pt x="21600" y="16363"/>
                  </a:lnTo>
                  <a:lnTo>
                    <a:pt x="16363" y="21600"/>
                  </a:lnTo>
                  <a:lnTo>
                    <a:pt x="10800" y="16037"/>
                  </a:lnTo>
                  <a:lnTo>
                    <a:pt x="5237" y="21600"/>
                  </a:lnTo>
                  <a:lnTo>
                    <a:pt x="0" y="16363"/>
                  </a:lnTo>
                  <a:lnTo>
                    <a:pt x="5563" y="10800"/>
                  </a:lnTo>
                  <a:close/>
                </a:path>
              </a:pathLst>
            </a:custGeom>
            <a:solidFill>
              <a:srgbClr val="5B9BD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87"/>
                <a:buFont typeface="Arial"/>
                <a:buNone/>
              </a:pPr>
              <a:r>
                <a:t/>
              </a:r>
              <a:endParaRPr b="0" i="0" sz="1687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25" name="Google Shape;725;p73"/>
            <p:cNvSpPr/>
            <p:nvPr/>
          </p:nvSpPr>
          <p:spPr>
            <a:xfrm>
              <a:off x="943991" y="1053376"/>
              <a:ext cx="332694" cy="332694"/>
            </a:xfrm>
            <a:custGeom>
              <a:rect b="b" l="l" r="r" t="t"/>
              <a:pathLst>
                <a:path extrusionOk="0" h="21600" w="21600">
                  <a:moveTo>
                    <a:pt x="0" y="5237"/>
                  </a:moveTo>
                  <a:lnTo>
                    <a:pt x="5237" y="0"/>
                  </a:lnTo>
                  <a:lnTo>
                    <a:pt x="10800" y="5563"/>
                  </a:lnTo>
                  <a:lnTo>
                    <a:pt x="16363" y="0"/>
                  </a:lnTo>
                  <a:lnTo>
                    <a:pt x="21600" y="5237"/>
                  </a:lnTo>
                  <a:lnTo>
                    <a:pt x="16037" y="10800"/>
                  </a:lnTo>
                  <a:lnTo>
                    <a:pt x="21600" y="16363"/>
                  </a:lnTo>
                  <a:lnTo>
                    <a:pt x="16363" y="21600"/>
                  </a:lnTo>
                  <a:lnTo>
                    <a:pt x="10800" y="16037"/>
                  </a:lnTo>
                  <a:lnTo>
                    <a:pt x="5237" y="21600"/>
                  </a:lnTo>
                  <a:lnTo>
                    <a:pt x="0" y="16363"/>
                  </a:lnTo>
                  <a:lnTo>
                    <a:pt x="5563" y="10800"/>
                  </a:lnTo>
                  <a:close/>
                </a:path>
              </a:pathLst>
            </a:custGeom>
            <a:solidFill>
              <a:srgbClr val="5B9BD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87"/>
                <a:buFont typeface="Arial"/>
                <a:buNone/>
              </a:pPr>
              <a:r>
                <a:t/>
              </a:r>
              <a:endParaRPr b="0" i="0" sz="1687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26" name="Google Shape;726;p73"/>
            <p:cNvSpPr/>
            <p:nvPr/>
          </p:nvSpPr>
          <p:spPr>
            <a:xfrm>
              <a:off x="1153379" y="1552601"/>
              <a:ext cx="332694" cy="332694"/>
            </a:xfrm>
            <a:custGeom>
              <a:rect b="b" l="l" r="r" t="t"/>
              <a:pathLst>
                <a:path extrusionOk="0" h="21600" w="21600">
                  <a:moveTo>
                    <a:pt x="0" y="5237"/>
                  </a:moveTo>
                  <a:lnTo>
                    <a:pt x="5237" y="0"/>
                  </a:lnTo>
                  <a:lnTo>
                    <a:pt x="10800" y="5563"/>
                  </a:lnTo>
                  <a:lnTo>
                    <a:pt x="16363" y="0"/>
                  </a:lnTo>
                  <a:lnTo>
                    <a:pt x="21600" y="5237"/>
                  </a:lnTo>
                  <a:lnTo>
                    <a:pt x="16037" y="10800"/>
                  </a:lnTo>
                  <a:lnTo>
                    <a:pt x="21600" y="16363"/>
                  </a:lnTo>
                  <a:lnTo>
                    <a:pt x="16363" y="21600"/>
                  </a:lnTo>
                  <a:lnTo>
                    <a:pt x="10800" y="16037"/>
                  </a:lnTo>
                  <a:lnTo>
                    <a:pt x="5237" y="21600"/>
                  </a:lnTo>
                  <a:lnTo>
                    <a:pt x="0" y="16363"/>
                  </a:lnTo>
                  <a:lnTo>
                    <a:pt x="5563" y="10800"/>
                  </a:lnTo>
                  <a:close/>
                </a:path>
              </a:pathLst>
            </a:custGeom>
            <a:solidFill>
              <a:srgbClr val="5B9BD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87"/>
                <a:buFont typeface="Arial"/>
                <a:buNone/>
              </a:pPr>
              <a:r>
                <a:t/>
              </a:r>
              <a:endParaRPr b="0" i="0" sz="1687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27" name="Google Shape;727;p73"/>
            <p:cNvSpPr/>
            <p:nvPr/>
          </p:nvSpPr>
          <p:spPr>
            <a:xfrm>
              <a:off x="3681410" y="1581360"/>
              <a:ext cx="332694" cy="332694"/>
            </a:xfrm>
            <a:custGeom>
              <a:rect b="b" l="l" r="r" t="t"/>
              <a:pathLst>
                <a:path extrusionOk="0" h="21600" w="21600">
                  <a:moveTo>
                    <a:pt x="0" y="5237"/>
                  </a:moveTo>
                  <a:lnTo>
                    <a:pt x="5237" y="0"/>
                  </a:lnTo>
                  <a:lnTo>
                    <a:pt x="10800" y="5563"/>
                  </a:lnTo>
                  <a:lnTo>
                    <a:pt x="16363" y="0"/>
                  </a:lnTo>
                  <a:lnTo>
                    <a:pt x="21600" y="5237"/>
                  </a:lnTo>
                  <a:lnTo>
                    <a:pt x="16037" y="10800"/>
                  </a:lnTo>
                  <a:lnTo>
                    <a:pt x="21600" y="16363"/>
                  </a:lnTo>
                  <a:lnTo>
                    <a:pt x="16363" y="21600"/>
                  </a:lnTo>
                  <a:lnTo>
                    <a:pt x="10800" y="16037"/>
                  </a:lnTo>
                  <a:lnTo>
                    <a:pt x="5237" y="21600"/>
                  </a:lnTo>
                  <a:lnTo>
                    <a:pt x="0" y="16363"/>
                  </a:lnTo>
                  <a:lnTo>
                    <a:pt x="5563" y="10800"/>
                  </a:lnTo>
                  <a:close/>
                </a:path>
              </a:pathLst>
            </a:custGeom>
            <a:solidFill>
              <a:srgbClr val="5B9BD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87"/>
                <a:buFont typeface="Arial"/>
                <a:buNone/>
              </a:pPr>
              <a:r>
                <a:t/>
              </a:r>
              <a:endParaRPr b="0" i="0" sz="1687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28" name="Google Shape;728;p73"/>
            <p:cNvSpPr/>
            <p:nvPr/>
          </p:nvSpPr>
          <p:spPr>
            <a:xfrm>
              <a:off x="5413639" y="307557"/>
              <a:ext cx="332694" cy="332694"/>
            </a:xfrm>
            <a:custGeom>
              <a:rect b="b" l="l" r="r" t="t"/>
              <a:pathLst>
                <a:path extrusionOk="0" h="21600" w="21600">
                  <a:moveTo>
                    <a:pt x="0" y="5237"/>
                  </a:moveTo>
                  <a:lnTo>
                    <a:pt x="5237" y="0"/>
                  </a:lnTo>
                  <a:lnTo>
                    <a:pt x="10800" y="5563"/>
                  </a:lnTo>
                  <a:lnTo>
                    <a:pt x="16363" y="0"/>
                  </a:lnTo>
                  <a:lnTo>
                    <a:pt x="21600" y="5237"/>
                  </a:lnTo>
                  <a:lnTo>
                    <a:pt x="16037" y="10800"/>
                  </a:lnTo>
                  <a:lnTo>
                    <a:pt x="21600" y="16363"/>
                  </a:lnTo>
                  <a:lnTo>
                    <a:pt x="16363" y="21600"/>
                  </a:lnTo>
                  <a:lnTo>
                    <a:pt x="10800" y="16037"/>
                  </a:lnTo>
                  <a:lnTo>
                    <a:pt x="5237" y="21600"/>
                  </a:lnTo>
                  <a:lnTo>
                    <a:pt x="0" y="16363"/>
                  </a:lnTo>
                  <a:lnTo>
                    <a:pt x="5563" y="10800"/>
                  </a:lnTo>
                  <a:close/>
                </a:path>
              </a:pathLst>
            </a:custGeom>
            <a:solidFill>
              <a:srgbClr val="5B9BD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87"/>
                <a:buFont typeface="Arial"/>
                <a:buNone/>
              </a:pPr>
              <a:r>
                <a:t/>
              </a:r>
              <a:endParaRPr b="0" i="0" sz="1687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29" name="Google Shape;729;p73"/>
            <p:cNvSpPr/>
            <p:nvPr/>
          </p:nvSpPr>
          <p:spPr>
            <a:xfrm>
              <a:off x="5138152" y="2054958"/>
              <a:ext cx="332694" cy="332694"/>
            </a:xfrm>
            <a:custGeom>
              <a:rect b="b" l="l" r="r" t="t"/>
              <a:pathLst>
                <a:path extrusionOk="0" h="21600" w="21600">
                  <a:moveTo>
                    <a:pt x="0" y="5237"/>
                  </a:moveTo>
                  <a:lnTo>
                    <a:pt x="5237" y="0"/>
                  </a:lnTo>
                  <a:lnTo>
                    <a:pt x="10800" y="5563"/>
                  </a:lnTo>
                  <a:lnTo>
                    <a:pt x="16363" y="0"/>
                  </a:lnTo>
                  <a:lnTo>
                    <a:pt x="21600" y="5237"/>
                  </a:lnTo>
                  <a:lnTo>
                    <a:pt x="16037" y="10800"/>
                  </a:lnTo>
                  <a:lnTo>
                    <a:pt x="21600" y="16363"/>
                  </a:lnTo>
                  <a:lnTo>
                    <a:pt x="16363" y="21600"/>
                  </a:lnTo>
                  <a:lnTo>
                    <a:pt x="10800" y="16037"/>
                  </a:lnTo>
                  <a:lnTo>
                    <a:pt x="5237" y="21600"/>
                  </a:lnTo>
                  <a:lnTo>
                    <a:pt x="0" y="16363"/>
                  </a:lnTo>
                  <a:lnTo>
                    <a:pt x="5563" y="10800"/>
                  </a:lnTo>
                  <a:close/>
                </a:path>
              </a:pathLst>
            </a:custGeom>
            <a:solidFill>
              <a:srgbClr val="5B9BD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87"/>
                <a:buFont typeface="Arial"/>
                <a:buNone/>
              </a:pPr>
              <a:r>
                <a:t/>
              </a:r>
              <a:endParaRPr b="0" i="0" sz="1687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730" name="Google Shape;730;p73"/>
          <p:cNvGrpSpPr/>
          <p:nvPr/>
        </p:nvGrpSpPr>
        <p:grpSpPr>
          <a:xfrm>
            <a:off x="6716876" y="2655474"/>
            <a:ext cx="4011579" cy="2209419"/>
            <a:chOff x="0" y="-1"/>
            <a:chExt cx="5707183" cy="3142397"/>
          </a:xfrm>
        </p:grpSpPr>
        <p:grpSp>
          <p:nvGrpSpPr>
            <p:cNvPr id="731" name="Google Shape;731;p73"/>
            <p:cNvGrpSpPr/>
            <p:nvPr/>
          </p:nvGrpSpPr>
          <p:grpSpPr>
            <a:xfrm>
              <a:off x="848368" y="-1"/>
              <a:ext cx="4858815" cy="2334825"/>
              <a:chOff x="0" y="-1"/>
              <a:chExt cx="4858815" cy="2334825"/>
            </a:xfrm>
          </p:grpSpPr>
          <p:sp>
            <p:nvSpPr>
              <p:cNvPr id="732" name="Google Shape;732;p73"/>
              <p:cNvSpPr/>
              <p:nvPr/>
            </p:nvSpPr>
            <p:spPr>
              <a:xfrm>
                <a:off x="371371" y="691937"/>
                <a:ext cx="323100" cy="323100"/>
              </a:xfrm>
              <a:prstGeom prst="plus">
                <a:avLst>
                  <a:gd fmla="val 44355" name="adj"/>
                </a:avLst>
              </a:prstGeom>
              <a:solidFill>
                <a:srgbClr val="C0504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33" name="Google Shape;733;p73"/>
              <p:cNvSpPr/>
              <p:nvPr/>
            </p:nvSpPr>
            <p:spPr>
              <a:xfrm>
                <a:off x="217862" y="1512016"/>
                <a:ext cx="323100" cy="323100"/>
              </a:xfrm>
              <a:prstGeom prst="plus">
                <a:avLst>
                  <a:gd fmla="val 44355" name="adj"/>
                </a:avLst>
              </a:prstGeom>
              <a:solidFill>
                <a:srgbClr val="C0504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34" name="Google Shape;734;p73"/>
              <p:cNvSpPr/>
              <p:nvPr/>
            </p:nvSpPr>
            <p:spPr>
              <a:xfrm>
                <a:off x="0" y="1003623"/>
                <a:ext cx="323100" cy="323100"/>
              </a:xfrm>
              <a:prstGeom prst="plus">
                <a:avLst>
                  <a:gd fmla="val 44355" name="adj"/>
                </a:avLst>
              </a:prstGeom>
              <a:solidFill>
                <a:srgbClr val="C0504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35" name="Google Shape;735;p73"/>
              <p:cNvSpPr/>
              <p:nvPr/>
            </p:nvSpPr>
            <p:spPr>
              <a:xfrm>
                <a:off x="4535715" y="319456"/>
                <a:ext cx="323100" cy="323100"/>
              </a:xfrm>
              <a:prstGeom prst="plus">
                <a:avLst>
                  <a:gd fmla="val 44355" name="adj"/>
                </a:avLst>
              </a:prstGeom>
              <a:solidFill>
                <a:srgbClr val="C0504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36" name="Google Shape;736;p73"/>
              <p:cNvSpPr/>
              <p:nvPr/>
            </p:nvSpPr>
            <p:spPr>
              <a:xfrm>
                <a:off x="4291491" y="2011724"/>
                <a:ext cx="323100" cy="323100"/>
              </a:xfrm>
              <a:prstGeom prst="plus">
                <a:avLst>
                  <a:gd fmla="val 44355" name="adj"/>
                </a:avLst>
              </a:prstGeom>
              <a:solidFill>
                <a:srgbClr val="C0504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37" name="Google Shape;737;p73"/>
              <p:cNvSpPr/>
              <p:nvPr/>
            </p:nvSpPr>
            <p:spPr>
              <a:xfrm>
                <a:off x="381048" y="-1"/>
                <a:ext cx="323100" cy="323100"/>
              </a:xfrm>
              <a:prstGeom prst="plus">
                <a:avLst>
                  <a:gd fmla="val 44355" name="adj"/>
                </a:avLst>
              </a:prstGeom>
              <a:solidFill>
                <a:srgbClr val="C0504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38" name="Google Shape;738;p73"/>
              <p:cNvSpPr/>
              <p:nvPr/>
            </p:nvSpPr>
            <p:spPr>
              <a:xfrm>
                <a:off x="690828" y="40273"/>
                <a:ext cx="323100" cy="323100"/>
              </a:xfrm>
              <a:prstGeom prst="plus">
                <a:avLst>
                  <a:gd fmla="val 44355" name="adj"/>
                </a:avLst>
              </a:prstGeom>
              <a:solidFill>
                <a:srgbClr val="C0504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39" name="Google Shape;739;p73"/>
              <p:cNvSpPr/>
              <p:nvPr/>
            </p:nvSpPr>
            <p:spPr>
              <a:xfrm>
                <a:off x="2841047" y="1570643"/>
                <a:ext cx="323100" cy="323100"/>
              </a:xfrm>
              <a:prstGeom prst="plus">
                <a:avLst>
                  <a:gd fmla="val 44355" name="adj"/>
                </a:avLst>
              </a:prstGeom>
              <a:solidFill>
                <a:srgbClr val="C0504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40" name="Google Shape;740;p73"/>
              <p:cNvSpPr/>
              <p:nvPr/>
            </p:nvSpPr>
            <p:spPr>
              <a:xfrm>
                <a:off x="462465" y="239591"/>
                <a:ext cx="323100" cy="323100"/>
              </a:xfrm>
              <a:prstGeom prst="plus">
                <a:avLst>
                  <a:gd fmla="val 44355" name="adj"/>
                </a:avLst>
              </a:prstGeom>
              <a:solidFill>
                <a:srgbClr val="C0504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p:grpSp>
        <p:grpSp>
          <p:nvGrpSpPr>
            <p:cNvPr id="741" name="Google Shape;741;p73"/>
            <p:cNvGrpSpPr/>
            <p:nvPr/>
          </p:nvGrpSpPr>
          <p:grpSpPr>
            <a:xfrm>
              <a:off x="0" y="101683"/>
              <a:ext cx="4748577" cy="3040713"/>
              <a:chOff x="0" y="-1"/>
              <a:chExt cx="4748577" cy="3040713"/>
            </a:xfrm>
          </p:grpSpPr>
          <p:sp>
            <p:nvSpPr>
              <p:cNvPr id="742" name="Google Shape;742;p73"/>
              <p:cNvSpPr/>
              <p:nvPr/>
            </p:nvSpPr>
            <p:spPr>
              <a:xfrm>
                <a:off x="1827781" y="483418"/>
                <a:ext cx="323100" cy="323100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43" name="Google Shape;743;p73"/>
              <p:cNvSpPr/>
              <p:nvPr/>
            </p:nvSpPr>
            <p:spPr>
              <a:xfrm>
                <a:off x="1836445" y="880651"/>
                <a:ext cx="323100" cy="323100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44" name="Google Shape;744;p73"/>
              <p:cNvSpPr/>
              <p:nvPr/>
            </p:nvSpPr>
            <p:spPr>
              <a:xfrm>
                <a:off x="1755759" y="1292507"/>
                <a:ext cx="323100" cy="323100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45" name="Google Shape;745;p73"/>
              <p:cNvSpPr/>
              <p:nvPr/>
            </p:nvSpPr>
            <p:spPr>
              <a:xfrm>
                <a:off x="1645368" y="1722829"/>
                <a:ext cx="323100" cy="323100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46" name="Google Shape;746;p73"/>
              <p:cNvSpPr/>
              <p:nvPr/>
            </p:nvSpPr>
            <p:spPr>
              <a:xfrm>
                <a:off x="4151659" y="2443796"/>
                <a:ext cx="323100" cy="323100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47" name="Google Shape;747;p73"/>
              <p:cNvSpPr/>
              <p:nvPr/>
            </p:nvSpPr>
            <p:spPr>
              <a:xfrm>
                <a:off x="4425477" y="2717612"/>
                <a:ext cx="323100" cy="323100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48" name="Google Shape;748;p73"/>
              <p:cNvSpPr/>
              <p:nvPr/>
            </p:nvSpPr>
            <p:spPr>
              <a:xfrm>
                <a:off x="0" y="-1"/>
                <a:ext cx="323100" cy="323100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49" name="Google Shape;749;p73"/>
              <p:cNvSpPr/>
              <p:nvPr/>
            </p:nvSpPr>
            <p:spPr>
              <a:xfrm>
                <a:off x="2349031" y="1713063"/>
                <a:ext cx="323100" cy="323100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50" name="Google Shape;750;p73"/>
              <p:cNvSpPr/>
              <p:nvPr/>
            </p:nvSpPr>
            <p:spPr>
              <a:xfrm>
                <a:off x="2082521" y="1813450"/>
                <a:ext cx="323100" cy="323100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51" name="Google Shape;751;p73"/>
              <p:cNvSpPr/>
              <p:nvPr/>
            </p:nvSpPr>
            <p:spPr>
              <a:xfrm>
                <a:off x="2542983" y="1452236"/>
                <a:ext cx="323100" cy="323100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752" name="Google Shape;752;p73"/>
              <p:cNvSpPr/>
              <p:nvPr/>
            </p:nvSpPr>
            <p:spPr>
              <a:xfrm>
                <a:off x="273817" y="273817"/>
                <a:ext cx="323100" cy="323100"/>
              </a:xfrm>
              <a:prstGeom prst="ellipse">
                <a:avLst/>
              </a:prstGeom>
              <a:solidFill>
                <a:srgbClr val="1F497D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7"/>
                  <a:buFont typeface="Arial"/>
                  <a:buNone/>
                </a:pPr>
                <a:r>
                  <a:t/>
                </a:r>
                <a:endParaRPr b="0" i="0" sz="1687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p:grpSp>
      </p:grpSp>
      <p:sp>
        <p:nvSpPr>
          <p:cNvPr id="753" name="Google Shape;753;p73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"/>
              <a:t>LIME: Sparse Linear Explanations</a:t>
            </a:r>
            <a:endParaRPr/>
          </a:p>
        </p:txBody>
      </p:sp>
      <p:sp>
        <p:nvSpPr>
          <p:cNvPr id="754" name="Google Shape;754;p73"/>
          <p:cNvSpPr/>
          <p:nvPr/>
        </p:nvSpPr>
        <p:spPr>
          <a:xfrm>
            <a:off x="4111401" y="4852089"/>
            <a:ext cx="3316207" cy="608234"/>
          </a:xfrm>
          <a:custGeom>
            <a:rect b="b" l="l" r="r" t="t"/>
            <a:pathLst>
              <a:path extrusionOk="0" h="810979" w="4421609">
                <a:moveTo>
                  <a:pt x="0" y="125439"/>
                </a:moveTo>
                <a:cubicBezTo>
                  <a:pt x="201220" y="355411"/>
                  <a:pt x="402440" y="585383"/>
                  <a:pt x="893730" y="689916"/>
                </a:cubicBezTo>
                <a:cubicBezTo>
                  <a:pt x="1385020" y="794449"/>
                  <a:pt x="2359760" y="867621"/>
                  <a:pt x="2947740" y="752635"/>
                </a:cubicBezTo>
                <a:cubicBezTo>
                  <a:pt x="3535720" y="637649"/>
                  <a:pt x="4421609" y="0"/>
                  <a:pt x="4421609" y="0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p14:dur="200">
        <p:fade thruBlk="1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9" name="Google Shape;759;p74"/>
          <p:cNvGraphicFramePr/>
          <p:nvPr/>
        </p:nvGraphicFramePr>
        <p:xfrm>
          <a:off x="5000395" y="19910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{4A992F15-B938-496B-8469-E744569FDD04}</a:tableStyleId>
              </a:tblPr>
              <a:tblGrid>
                <a:gridCol w="1669300"/>
                <a:gridCol w="1168275"/>
              </a:tblGrid>
              <a:tr h="395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Perturbed Instances</a:t>
                      </a:r>
                      <a:endParaRPr sz="1400" u="none" cap="none" strike="noStrike"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P(Labrador)</a:t>
                      </a:r>
                      <a:endParaRPr sz="1400" u="none" cap="none" strike="noStrike"/>
                    </a:p>
                  </a:txBody>
                  <a:tcPr marT="34300" marB="34300" marR="68575" marL="68575"/>
                </a:tc>
              </a:tr>
              <a:tr h="112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575" marL="68575"/>
                </a:tc>
              </a:tr>
              <a:tr h="112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575" marL="68575"/>
                </a:tc>
              </a:tr>
              <a:tr h="112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575" marL="68575"/>
                </a:tc>
              </a:tr>
            </a:tbl>
          </a:graphicData>
        </a:graphic>
      </p:graphicFrame>
      <p:sp>
        <p:nvSpPr>
          <p:cNvPr id="760" name="Google Shape;760;p74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"/>
              <a:t>LIME Example - Images</a:t>
            </a:r>
            <a:endParaRPr/>
          </a:p>
        </p:txBody>
      </p:sp>
      <p:grpSp>
        <p:nvGrpSpPr>
          <p:cNvPr id="761" name="Google Shape;761;p74"/>
          <p:cNvGrpSpPr/>
          <p:nvPr/>
        </p:nvGrpSpPr>
        <p:grpSpPr>
          <a:xfrm>
            <a:off x="1856759" y="2271312"/>
            <a:ext cx="2395161" cy="1978238"/>
            <a:chOff x="444304" y="2380881"/>
            <a:chExt cx="3194400" cy="2637651"/>
          </a:xfrm>
        </p:grpSpPr>
        <p:sp>
          <p:nvSpPr>
            <p:cNvPr id="762" name="Google Shape;762;p74"/>
            <p:cNvSpPr txBox="1"/>
            <p:nvPr/>
          </p:nvSpPr>
          <p:spPr>
            <a:xfrm>
              <a:off x="444304" y="4525332"/>
              <a:ext cx="31944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50" lIns="68550" spcFirstLastPara="1" rIns="68550" wrap="square" tIns="685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Original Image  </a:t>
              </a:r>
              <a:endPara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pic>
          <p:nvPicPr>
            <p:cNvPr id="763" name="Google Shape;763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7458" y="2380881"/>
              <a:ext cx="2168175" cy="21348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4" name="Google Shape;76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5535" y="3634904"/>
            <a:ext cx="1114146" cy="1097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5610" y="2509441"/>
            <a:ext cx="1114146" cy="109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6" name="Google Shape;766;p74"/>
          <p:cNvGrpSpPr/>
          <p:nvPr/>
        </p:nvGrpSpPr>
        <p:grpSpPr>
          <a:xfrm>
            <a:off x="6707989" y="2637352"/>
            <a:ext cx="780542" cy="570848"/>
            <a:chOff x="5903841" y="2799730"/>
            <a:chExt cx="1041000" cy="761131"/>
          </a:xfrm>
        </p:grpSpPr>
        <p:sp>
          <p:nvSpPr>
            <p:cNvPr id="767" name="Google Shape;767;p74"/>
            <p:cNvSpPr/>
            <p:nvPr/>
          </p:nvSpPr>
          <p:spPr>
            <a:xfrm>
              <a:off x="5903841" y="2799730"/>
              <a:ext cx="1041000" cy="372000"/>
            </a:xfrm>
            <a:prstGeom prst="rect">
              <a:avLst/>
            </a:prstGeom>
            <a:solidFill>
              <a:srgbClr val="FFF2CC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68" name="Google Shape;768;p74"/>
            <p:cNvSpPr txBox="1"/>
            <p:nvPr/>
          </p:nvSpPr>
          <p:spPr>
            <a:xfrm>
              <a:off x="6005085" y="3160661"/>
              <a:ext cx="891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" sz="135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0.92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74"/>
          <p:cNvGrpSpPr/>
          <p:nvPr/>
        </p:nvGrpSpPr>
        <p:grpSpPr>
          <a:xfrm>
            <a:off x="6749919" y="3753020"/>
            <a:ext cx="844455" cy="570830"/>
            <a:chOff x="5903841" y="2799730"/>
            <a:chExt cx="1126240" cy="761107"/>
          </a:xfrm>
        </p:grpSpPr>
        <p:sp>
          <p:nvSpPr>
            <p:cNvPr id="770" name="Google Shape;770;p74"/>
            <p:cNvSpPr/>
            <p:nvPr/>
          </p:nvSpPr>
          <p:spPr>
            <a:xfrm>
              <a:off x="5903841" y="2799730"/>
              <a:ext cx="45600" cy="360900"/>
            </a:xfrm>
            <a:prstGeom prst="rect">
              <a:avLst/>
            </a:prstGeom>
            <a:solidFill>
              <a:srgbClr val="FFF2CC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71" name="Google Shape;771;p74"/>
            <p:cNvSpPr txBox="1"/>
            <p:nvPr/>
          </p:nvSpPr>
          <p:spPr>
            <a:xfrm>
              <a:off x="5989081" y="3160637"/>
              <a:ext cx="10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" sz="135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0.001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72" name="Google Shape;772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6241" y="4766580"/>
            <a:ext cx="1114146" cy="109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3" name="Google Shape;773;p74"/>
          <p:cNvGrpSpPr/>
          <p:nvPr/>
        </p:nvGrpSpPr>
        <p:grpSpPr>
          <a:xfrm>
            <a:off x="6793793" y="4895997"/>
            <a:ext cx="738139" cy="570828"/>
            <a:chOff x="5903841" y="2799729"/>
            <a:chExt cx="984447" cy="761104"/>
          </a:xfrm>
        </p:grpSpPr>
        <p:sp>
          <p:nvSpPr>
            <p:cNvPr id="774" name="Google Shape;774;p74"/>
            <p:cNvSpPr/>
            <p:nvPr/>
          </p:nvSpPr>
          <p:spPr>
            <a:xfrm>
              <a:off x="5903841" y="2799729"/>
              <a:ext cx="296700" cy="375000"/>
            </a:xfrm>
            <a:prstGeom prst="rect">
              <a:avLst/>
            </a:prstGeom>
            <a:solidFill>
              <a:srgbClr val="FFF2CC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75" name="Google Shape;775;p74"/>
            <p:cNvSpPr txBox="1"/>
            <p:nvPr/>
          </p:nvSpPr>
          <p:spPr>
            <a:xfrm>
              <a:off x="6013188" y="3160633"/>
              <a:ext cx="875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" sz="135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0.34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6" name="Google Shape;776;p74"/>
          <p:cNvSpPr/>
          <p:nvPr/>
        </p:nvSpPr>
        <p:spPr>
          <a:xfrm>
            <a:off x="1735780" y="4305375"/>
            <a:ext cx="26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P(labrador)  = 0.21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74"/>
          <p:cNvSpPr/>
          <p:nvPr/>
        </p:nvSpPr>
        <p:spPr>
          <a:xfrm>
            <a:off x="4075344" y="3515875"/>
            <a:ext cx="7005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78" name="Google Shape;778;p74"/>
          <p:cNvSpPr/>
          <p:nvPr/>
        </p:nvSpPr>
        <p:spPr>
          <a:xfrm rot="-2942690">
            <a:off x="7887725" y="3262598"/>
            <a:ext cx="700720" cy="2768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79" name="Google Shape;779;p74"/>
          <p:cNvSpPr/>
          <p:nvPr/>
        </p:nvSpPr>
        <p:spPr>
          <a:xfrm rot="5400000">
            <a:off x="9232814" y="3926189"/>
            <a:ext cx="372600" cy="27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780" name="Google Shape;780;p74"/>
          <p:cNvGrpSpPr/>
          <p:nvPr/>
        </p:nvGrpSpPr>
        <p:grpSpPr>
          <a:xfrm>
            <a:off x="8299735" y="1718260"/>
            <a:ext cx="2395161" cy="2069140"/>
            <a:chOff x="9037227" y="1148013"/>
            <a:chExt cx="3194400" cy="2758854"/>
          </a:xfrm>
        </p:grpSpPr>
        <p:pic>
          <p:nvPicPr>
            <p:cNvPr id="781" name="Google Shape;781;p7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588184" y="1148013"/>
              <a:ext cx="1889403" cy="18035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2" name="Google Shape;782;p74"/>
            <p:cNvSpPr/>
            <p:nvPr/>
          </p:nvSpPr>
          <p:spPr>
            <a:xfrm>
              <a:off x="9037227" y="3044967"/>
              <a:ext cx="31944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Locally weighted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regression</a:t>
              </a:r>
              <a:endPara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783" name="Google Shape;783;p74"/>
          <p:cNvGrpSpPr/>
          <p:nvPr/>
        </p:nvGrpSpPr>
        <p:grpSpPr>
          <a:xfrm>
            <a:off x="8595651" y="4309709"/>
            <a:ext cx="1651046" cy="1951266"/>
            <a:chOff x="9431894" y="4196877"/>
            <a:chExt cx="2201981" cy="2601688"/>
          </a:xfrm>
        </p:grpSpPr>
        <p:pic>
          <p:nvPicPr>
            <p:cNvPr id="784" name="Google Shape;784;p74"/>
            <p:cNvPicPr preferRelativeResize="0"/>
            <p:nvPr/>
          </p:nvPicPr>
          <p:blipFill rotWithShape="1">
            <a:blip r:embed="rId8">
              <a:alphaModFix/>
            </a:blip>
            <a:srcRect b="32761" l="74723" r="0" t="4392"/>
            <a:stretch/>
          </p:blipFill>
          <p:spPr>
            <a:xfrm>
              <a:off x="9431894" y="4196877"/>
              <a:ext cx="2201981" cy="21305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5" name="Google Shape;785;p74"/>
            <p:cNvSpPr/>
            <p:nvPr/>
          </p:nvSpPr>
          <p:spPr>
            <a:xfrm>
              <a:off x="9500436" y="6305965"/>
              <a:ext cx="206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Explanation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6" name="Google Shape;786;p74"/>
          <p:cNvSpPr txBox="1"/>
          <p:nvPr/>
        </p:nvSpPr>
        <p:spPr>
          <a:xfrm>
            <a:off x="7956610" y="0"/>
            <a:ext cx="423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</a:t>
            </a:r>
            <a:r>
              <a:rPr lang="en">
                <a:solidFill>
                  <a:srgbClr val="00B0F0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Ribeiro et al. 2016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]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87" name="Google Shape;787;p74"/>
          <p:cNvSpPr/>
          <p:nvPr/>
        </p:nvSpPr>
        <p:spPr>
          <a:xfrm>
            <a:off x="768370" y="4730449"/>
            <a:ext cx="4060200" cy="1878900"/>
          </a:xfrm>
          <a:prstGeom prst="roundRect">
            <a:avLst>
              <a:gd fmla="val 12229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LIME is quite customizable: </a:t>
            </a:r>
            <a:endParaRPr sz="2000">
              <a:solidFill>
                <a:srgbClr val="0070C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ambria"/>
              <a:buChar char="●"/>
            </a:pPr>
            <a:r>
              <a:rPr lang="en" sz="2000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How to perturb?</a:t>
            </a:r>
            <a:endParaRPr sz="2000">
              <a:solidFill>
                <a:srgbClr val="0070C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ambria"/>
              <a:buChar char="●"/>
            </a:pPr>
            <a:r>
              <a:rPr lang="en" sz="2000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Distance/similarity?</a:t>
            </a:r>
            <a:endParaRPr sz="2000">
              <a:solidFill>
                <a:srgbClr val="0070C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ambria"/>
              <a:buChar char="●"/>
            </a:pPr>
            <a:r>
              <a:rPr lang="en" sz="2000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How </a:t>
            </a:r>
            <a:r>
              <a:rPr i="1" lang="en" sz="2000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local</a:t>
            </a:r>
            <a:r>
              <a:rPr lang="en" sz="2000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 you want it to be?</a:t>
            </a:r>
            <a:endParaRPr sz="2000">
              <a:solidFill>
                <a:srgbClr val="0070C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ambria"/>
              <a:buChar char="●"/>
            </a:pPr>
            <a:r>
              <a:rPr lang="en" sz="2000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How to express explanation</a:t>
            </a:r>
            <a:endParaRPr sz="2000">
              <a:solidFill>
                <a:srgbClr val="0070C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88" name="Google Shape;788;p74"/>
          <p:cNvSpPr/>
          <p:nvPr/>
        </p:nvSpPr>
        <p:spPr>
          <a:xfrm>
            <a:off x="5142288" y="5941763"/>
            <a:ext cx="2395200" cy="670200"/>
          </a:xfrm>
          <a:prstGeom prst="roundRect">
            <a:avLst>
              <a:gd fmla="val 12229" name="adj"/>
            </a:avLst>
          </a:prstGeom>
          <a:solidFill>
            <a:srgbClr val="00CCFF">
              <a:alpha val="46630"/>
            </a:srgbClr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Maybe to a fault?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02-02 at 1.20.34 PM.png" id="793" name="Google Shape;793;p75"/>
          <p:cNvPicPr preferRelativeResize="0"/>
          <p:nvPr/>
        </p:nvPicPr>
        <p:blipFill rotWithShape="1">
          <a:blip r:embed="rId3">
            <a:alphaModFix/>
          </a:blip>
          <a:srcRect b="49566" l="0" r="40298" t="0"/>
          <a:stretch/>
        </p:blipFill>
        <p:spPr>
          <a:xfrm>
            <a:off x="3852186" y="1974675"/>
            <a:ext cx="5518768" cy="23374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2-02 at 1.20.34 PM.png" id="794" name="Google Shape;794;p75"/>
          <p:cNvPicPr preferRelativeResize="0"/>
          <p:nvPr/>
        </p:nvPicPr>
        <p:blipFill rotWithShape="1">
          <a:blip r:embed="rId3">
            <a:alphaModFix/>
          </a:blip>
          <a:srcRect b="0" l="0" r="40298" t="50433"/>
          <a:stretch/>
        </p:blipFill>
        <p:spPr>
          <a:xfrm>
            <a:off x="3852186" y="4247838"/>
            <a:ext cx="5518768" cy="2297262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75"/>
          <p:cNvSpPr/>
          <p:nvPr/>
        </p:nvSpPr>
        <p:spPr>
          <a:xfrm>
            <a:off x="702999" y="3841450"/>
            <a:ext cx="2679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5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Only 1 mistake!</a:t>
            </a:r>
            <a:endParaRPr/>
          </a:p>
        </p:txBody>
      </p:sp>
      <p:cxnSp>
        <p:nvCxnSpPr>
          <p:cNvPr id="796" name="Google Shape;796;p75"/>
          <p:cNvCxnSpPr/>
          <p:nvPr/>
        </p:nvCxnSpPr>
        <p:spPr>
          <a:xfrm>
            <a:off x="1934047" y="4443589"/>
            <a:ext cx="2134200" cy="1659600"/>
          </a:xfrm>
          <a:prstGeom prst="straightConnector1">
            <a:avLst/>
          </a:prstGeom>
          <a:noFill/>
          <a:ln cap="flat" cmpd="sng" w="25400">
            <a:solidFill>
              <a:srgbClr val="E4831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97" name="Google Shape;797;p75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"/>
              <a:t>Predict Wolf vs Husky</a:t>
            </a:r>
            <a:endParaRPr/>
          </a:p>
        </p:txBody>
      </p:sp>
      <p:sp>
        <p:nvSpPr>
          <p:cNvPr id="798" name="Google Shape;798;p75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9" name="Google Shape;799;p75"/>
          <p:cNvSpPr txBox="1"/>
          <p:nvPr/>
        </p:nvSpPr>
        <p:spPr>
          <a:xfrm>
            <a:off x="7956610" y="0"/>
            <a:ext cx="423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</a:t>
            </a:r>
            <a:r>
              <a:rPr lang="en">
                <a:solidFill>
                  <a:srgbClr val="00B0F0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Ribeiro et al. 2016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]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6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"/>
              <a:t>Predict Wolf vs Husky</a:t>
            </a:r>
            <a:endParaRPr b="0" i="0" sz="4928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Shot 2016-02-02 at 1.22.59 PM.png" id="805" name="Google Shape;805;p76"/>
          <p:cNvPicPr preferRelativeResize="0"/>
          <p:nvPr/>
        </p:nvPicPr>
        <p:blipFill rotWithShape="1">
          <a:blip r:embed="rId3">
            <a:alphaModFix/>
          </a:blip>
          <a:srcRect b="0" l="0" r="40105" t="0"/>
          <a:stretch/>
        </p:blipFill>
        <p:spPr>
          <a:xfrm>
            <a:off x="2896550" y="1858100"/>
            <a:ext cx="6978929" cy="368312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76"/>
          <p:cNvSpPr/>
          <p:nvPr/>
        </p:nvSpPr>
        <p:spPr>
          <a:xfrm>
            <a:off x="2247422" y="5741370"/>
            <a:ext cx="7755000" cy="546900"/>
          </a:xfrm>
          <a:prstGeom prst="rect">
            <a:avLst/>
          </a:prstGeom>
          <a:solidFill>
            <a:srgbClr val="00CCFF">
              <a:alpha val="46630"/>
            </a:srgbClr>
          </a:solidFill>
          <a:ln cap="flat" cmpd="sng" w="127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mbria"/>
                <a:ea typeface="Cambria"/>
                <a:cs typeface="Cambria"/>
                <a:sym typeface="Cambria"/>
              </a:rPr>
              <a:t>We’ve built a great snow detector… </a:t>
            </a:r>
            <a:endParaRPr sz="2400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807" name="Google Shape;807;p76"/>
          <p:cNvGrpSpPr/>
          <p:nvPr/>
        </p:nvGrpSpPr>
        <p:grpSpPr>
          <a:xfrm>
            <a:off x="3295285" y="3060277"/>
            <a:ext cx="6172283" cy="2194581"/>
            <a:chOff x="0" y="0"/>
            <a:chExt cx="6585173" cy="3121293"/>
          </a:xfrm>
        </p:grpSpPr>
        <p:sp>
          <p:nvSpPr>
            <p:cNvPr id="808" name="Google Shape;808;p76"/>
            <p:cNvSpPr/>
            <p:nvPr/>
          </p:nvSpPr>
          <p:spPr>
            <a:xfrm>
              <a:off x="0" y="0"/>
              <a:ext cx="1479300" cy="4827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76"/>
            <p:cNvSpPr/>
            <p:nvPr/>
          </p:nvSpPr>
          <p:spPr>
            <a:xfrm>
              <a:off x="5105873" y="0"/>
              <a:ext cx="1479300" cy="4827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76"/>
            <p:cNvSpPr/>
            <p:nvPr/>
          </p:nvSpPr>
          <p:spPr>
            <a:xfrm>
              <a:off x="5105873" y="2638593"/>
              <a:ext cx="1479300" cy="4827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76"/>
            <p:cNvSpPr/>
            <p:nvPr/>
          </p:nvSpPr>
          <p:spPr>
            <a:xfrm>
              <a:off x="0" y="2638593"/>
              <a:ext cx="1479300" cy="4827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2" name="Google Shape;812;p76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3" name="Google Shape;813;p76"/>
          <p:cNvSpPr txBox="1"/>
          <p:nvPr/>
        </p:nvSpPr>
        <p:spPr>
          <a:xfrm>
            <a:off x="7956610" y="0"/>
            <a:ext cx="423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</a:t>
            </a:r>
            <a:r>
              <a:rPr lang="en">
                <a:solidFill>
                  <a:srgbClr val="00B0F0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Ribeiro et al. 2016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]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77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"/>
              <a:t>SHAP: Shapley Values as Importance</a:t>
            </a:r>
            <a:endParaRPr/>
          </a:p>
        </p:txBody>
      </p:sp>
      <p:sp>
        <p:nvSpPr>
          <p:cNvPr id="819" name="Google Shape;819;p77"/>
          <p:cNvSpPr txBox="1"/>
          <p:nvPr>
            <p:ph idx="1" type="body"/>
          </p:nvPr>
        </p:nvSpPr>
        <p:spPr>
          <a:xfrm>
            <a:off x="837990" y="1825625"/>
            <a:ext cx="105129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>
                <a:solidFill>
                  <a:srgbClr val="00B0F0"/>
                </a:solidFill>
              </a:rPr>
              <a:t>Marginal contribution</a:t>
            </a:r>
            <a:r>
              <a:rPr lang="en"/>
              <a:t> of each feature towards the prediction,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/>
              <a:t>averaged over all possible permutations.</a:t>
            </a:r>
            <a:endParaRPr/>
          </a:p>
        </p:txBody>
      </p:sp>
      <p:sp>
        <p:nvSpPr>
          <p:cNvPr id="820" name="Google Shape;820;p77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1" name="Google Shape;821;p77"/>
          <p:cNvSpPr/>
          <p:nvPr/>
        </p:nvSpPr>
        <p:spPr>
          <a:xfrm>
            <a:off x="1700799" y="3413925"/>
            <a:ext cx="503400" cy="50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77"/>
          <p:cNvSpPr/>
          <p:nvPr/>
        </p:nvSpPr>
        <p:spPr>
          <a:xfrm>
            <a:off x="2204073" y="3413925"/>
            <a:ext cx="503400" cy="50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77"/>
          <p:cNvSpPr/>
          <p:nvPr/>
        </p:nvSpPr>
        <p:spPr>
          <a:xfrm>
            <a:off x="2707348" y="3413925"/>
            <a:ext cx="503400" cy="5034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77"/>
          <p:cNvSpPr/>
          <p:nvPr/>
        </p:nvSpPr>
        <p:spPr>
          <a:xfrm>
            <a:off x="3210622" y="3413925"/>
            <a:ext cx="503400" cy="50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77"/>
          <p:cNvSpPr/>
          <p:nvPr/>
        </p:nvSpPr>
        <p:spPr>
          <a:xfrm>
            <a:off x="3713896" y="3413925"/>
            <a:ext cx="503400" cy="5034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77"/>
          <p:cNvSpPr/>
          <p:nvPr/>
        </p:nvSpPr>
        <p:spPr>
          <a:xfrm>
            <a:off x="4217170" y="3413925"/>
            <a:ext cx="503400" cy="5034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77"/>
          <p:cNvSpPr/>
          <p:nvPr/>
        </p:nvSpPr>
        <p:spPr>
          <a:xfrm>
            <a:off x="4720444" y="3413925"/>
            <a:ext cx="503400" cy="50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77"/>
          <p:cNvSpPr/>
          <p:nvPr/>
        </p:nvSpPr>
        <p:spPr>
          <a:xfrm>
            <a:off x="5223718" y="3413925"/>
            <a:ext cx="503400" cy="5034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77"/>
          <p:cNvSpPr txBox="1"/>
          <p:nvPr/>
        </p:nvSpPr>
        <p:spPr>
          <a:xfrm>
            <a:off x="5243695" y="2826506"/>
            <a:ext cx="5034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baseline="-25000" i="1" lang="en" sz="2000">
                <a:latin typeface="Cambria"/>
                <a:ea typeface="Cambria"/>
                <a:cs typeface="Cambria"/>
                <a:sym typeface="Cambria"/>
              </a:rPr>
              <a:t>i</a:t>
            </a:r>
            <a:endParaRPr baseline="-25000" i="1" sz="20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830" name="Google Shape;830;p77"/>
          <p:cNvCxnSpPr/>
          <p:nvPr/>
        </p:nvCxnSpPr>
        <p:spPr>
          <a:xfrm flipH="1" rot="10800000">
            <a:off x="5726992" y="3662925"/>
            <a:ext cx="1728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31" name="Google Shape;831;p77"/>
          <p:cNvSpPr txBox="1"/>
          <p:nvPr/>
        </p:nvSpPr>
        <p:spPr>
          <a:xfrm>
            <a:off x="7697874" y="3411025"/>
            <a:ext cx="1484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P(y) = 0.9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32" name="Google Shape;832;p77"/>
          <p:cNvSpPr/>
          <p:nvPr/>
        </p:nvSpPr>
        <p:spPr>
          <a:xfrm>
            <a:off x="1678592" y="4570500"/>
            <a:ext cx="503400" cy="50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77"/>
          <p:cNvSpPr/>
          <p:nvPr/>
        </p:nvSpPr>
        <p:spPr>
          <a:xfrm>
            <a:off x="2181867" y="4570500"/>
            <a:ext cx="503400" cy="50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77"/>
          <p:cNvSpPr/>
          <p:nvPr/>
        </p:nvSpPr>
        <p:spPr>
          <a:xfrm>
            <a:off x="2685141" y="4570500"/>
            <a:ext cx="503400" cy="5034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77"/>
          <p:cNvSpPr/>
          <p:nvPr/>
        </p:nvSpPr>
        <p:spPr>
          <a:xfrm>
            <a:off x="3188415" y="4570500"/>
            <a:ext cx="503400" cy="50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77"/>
          <p:cNvSpPr/>
          <p:nvPr/>
        </p:nvSpPr>
        <p:spPr>
          <a:xfrm>
            <a:off x="3691689" y="4570500"/>
            <a:ext cx="503400" cy="5034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77"/>
          <p:cNvSpPr/>
          <p:nvPr/>
        </p:nvSpPr>
        <p:spPr>
          <a:xfrm>
            <a:off x="4194963" y="4570500"/>
            <a:ext cx="503400" cy="5034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77"/>
          <p:cNvSpPr/>
          <p:nvPr/>
        </p:nvSpPr>
        <p:spPr>
          <a:xfrm>
            <a:off x="4698237" y="4570500"/>
            <a:ext cx="503400" cy="50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77"/>
          <p:cNvSpPr/>
          <p:nvPr/>
        </p:nvSpPr>
        <p:spPr>
          <a:xfrm>
            <a:off x="5201511" y="4570500"/>
            <a:ext cx="503400" cy="50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77"/>
          <p:cNvSpPr txBox="1"/>
          <p:nvPr/>
        </p:nvSpPr>
        <p:spPr>
          <a:xfrm>
            <a:off x="5221488" y="3983081"/>
            <a:ext cx="5034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baseline="-25000" i="1" lang="en" sz="2000">
                <a:latin typeface="Cambria"/>
                <a:ea typeface="Cambria"/>
                <a:cs typeface="Cambria"/>
                <a:sym typeface="Cambria"/>
              </a:rPr>
              <a:t>i</a:t>
            </a:r>
            <a:endParaRPr baseline="-25000" i="1" sz="20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841" name="Google Shape;841;p77"/>
          <p:cNvCxnSpPr/>
          <p:nvPr/>
        </p:nvCxnSpPr>
        <p:spPr>
          <a:xfrm flipH="1" rot="10800000">
            <a:off x="5704785" y="4819500"/>
            <a:ext cx="1728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42" name="Google Shape;842;p77"/>
          <p:cNvSpPr txBox="1"/>
          <p:nvPr/>
        </p:nvSpPr>
        <p:spPr>
          <a:xfrm>
            <a:off x="7675667" y="4567600"/>
            <a:ext cx="1484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P(y) = 0.8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43" name="Google Shape;843;p77"/>
          <p:cNvSpPr/>
          <p:nvPr/>
        </p:nvSpPr>
        <p:spPr>
          <a:xfrm>
            <a:off x="9051485" y="3487350"/>
            <a:ext cx="243300" cy="1460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77"/>
          <p:cNvSpPr txBox="1"/>
          <p:nvPr/>
        </p:nvSpPr>
        <p:spPr>
          <a:xfrm>
            <a:off x="9507896" y="3965700"/>
            <a:ext cx="20433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M(</a:t>
            </a:r>
            <a:r>
              <a:rPr i="1" lang="en" sz="2000"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baseline="-25000" i="1" lang="en" sz="2000"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, O) = 0.1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45" name="Google Shape;845;p77"/>
          <p:cNvSpPr txBox="1"/>
          <p:nvPr/>
        </p:nvSpPr>
        <p:spPr>
          <a:xfrm>
            <a:off x="976606" y="3411025"/>
            <a:ext cx="5487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</a:t>
            </a:r>
            <a:endParaRPr/>
          </a:p>
        </p:txBody>
      </p:sp>
      <p:sp>
        <p:nvSpPr>
          <p:cNvPr id="846" name="Google Shape;846;p77"/>
          <p:cNvSpPr txBox="1"/>
          <p:nvPr/>
        </p:nvSpPr>
        <p:spPr>
          <a:xfrm>
            <a:off x="824244" y="4570500"/>
            <a:ext cx="8157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O/</a:t>
            </a:r>
            <a:r>
              <a:rPr i="1" lang="e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baseline="-25000" i="1" lang="e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baseline="-25000" i="1"/>
          </a:p>
        </p:txBody>
      </p:sp>
      <p:sp>
        <p:nvSpPr>
          <p:cNvPr id="847" name="Google Shape;847;p77"/>
          <p:cNvSpPr txBox="1"/>
          <p:nvPr>
            <p:ph idx="1" type="body"/>
          </p:nvPr>
        </p:nvSpPr>
        <p:spPr>
          <a:xfrm>
            <a:off x="976606" y="5623750"/>
            <a:ext cx="105129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>
                <a:solidFill>
                  <a:srgbClr val="00B0F0"/>
                </a:solidFill>
              </a:rPr>
              <a:t>Fairly attributes</a:t>
            </a:r>
            <a:r>
              <a:rPr lang="en"/>
              <a:t> the prediction to all the features.</a:t>
            </a:r>
            <a:endParaRPr/>
          </a:p>
        </p:txBody>
      </p:sp>
      <p:sp>
        <p:nvSpPr>
          <p:cNvPr id="848" name="Google Shape;848;p77"/>
          <p:cNvSpPr txBox="1"/>
          <p:nvPr/>
        </p:nvSpPr>
        <p:spPr>
          <a:xfrm>
            <a:off x="9758958" y="0"/>
            <a:ext cx="243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[ </a:t>
            </a:r>
            <a:r>
              <a:rPr lang="en">
                <a:solidFill>
                  <a:srgbClr val="00B0F0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Lundberg &amp; Lee 2017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]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8"/>
          <p:cNvSpPr/>
          <p:nvPr/>
        </p:nvSpPr>
        <p:spPr>
          <a:xfrm>
            <a:off x="899775" y="3144906"/>
            <a:ext cx="4992000" cy="503400"/>
          </a:xfrm>
          <a:prstGeom prst="rect">
            <a:avLst/>
          </a:prstGeom>
          <a:solidFill>
            <a:srgbClr val="00CCFF">
              <a:alpha val="46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78"/>
          <p:cNvSpPr txBox="1"/>
          <p:nvPr>
            <p:ph idx="1" type="body"/>
          </p:nvPr>
        </p:nvSpPr>
        <p:spPr>
          <a:xfrm>
            <a:off x="837990" y="2130425"/>
            <a:ext cx="5434500" cy="3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Explanations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Feature Importances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Rule Based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Saliency Maps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Prototypes/Example Based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Counterfactuals</a:t>
            </a:r>
            <a:endParaRPr/>
          </a:p>
        </p:txBody>
      </p:sp>
      <p:sp>
        <p:nvSpPr>
          <p:cNvPr id="855" name="Google Shape;855;p78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mbria"/>
              <a:buNone/>
            </a:pPr>
            <a:r>
              <a:rPr lang="en">
                <a:solidFill>
                  <a:srgbClr val="00CCFF"/>
                </a:solidFill>
              </a:rPr>
              <a:t>Approaches </a:t>
            </a:r>
            <a:r>
              <a:rPr lang="en"/>
              <a:t>for Post hoc Explainability</a:t>
            </a:r>
            <a:endParaRPr/>
          </a:p>
        </p:txBody>
      </p:sp>
      <p:sp>
        <p:nvSpPr>
          <p:cNvPr id="856" name="Google Shape;856;p78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7" name="Google Shape;857;p78"/>
          <p:cNvSpPr txBox="1"/>
          <p:nvPr/>
        </p:nvSpPr>
        <p:spPr>
          <a:xfrm>
            <a:off x="6113620" y="2130425"/>
            <a:ext cx="5693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Global Explanations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Collection of Local Explanations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Representation Based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Model Distillation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Summaries of Counterfactuals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58" name="Google Shape;85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5194" y="191725"/>
            <a:ext cx="1164108" cy="1164059"/>
          </a:xfrm>
          <a:prstGeom prst="rect">
            <a:avLst/>
          </a:prstGeom>
          <a:noFill/>
          <a:ln>
            <a:noFill/>
          </a:ln>
          <a:effectLst>
            <a:outerShdw blurRad="42863" rotWithShape="0" algn="bl">
              <a:srgbClr val="00CCFF"/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9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"/>
              <a:t>Anchors: Sufficient Conditions</a:t>
            </a:r>
            <a:endParaRPr/>
          </a:p>
        </p:txBody>
      </p:sp>
      <p:grpSp>
        <p:nvGrpSpPr>
          <p:cNvPr id="864" name="Google Shape;864;p79"/>
          <p:cNvGrpSpPr/>
          <p:nvPr/>
        </p:nvGrpSpPr>
        <p:grpSpPr>
          <a:xfrm>
            <a:off x="4747798" y="2242134"/>
            <a:ext cx="3290469" cy="2851474"/>
            <a:chOff x="5304175" y="1873517"/>
            <a:chExt cx="3291456" cy="2851474"/>
          </a:xfrm>
        </p:grpSpPr>
        <p:sp>
          <p:nvSpPr>
            <p:cNvPr id="865" name="Google Shape;865;p79"/>
            <p:cNvSpPr/>
            <p:nvPr/>
          </p:nvSpPr>
          <p:spPr>
            <a:xfrm>
              <a:off x="5304175" y="2344232"/>
              <a:ext cx="2460900" cy="1840200"/>
            </a:xfrm>
            <a:prstGeom prst="rect">
              <a:avLst/>
            </a:prstGeom>
            <a:solidFill>
              <a:srgbClr val="B7CC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Calibri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79"/>
            <p:cNvSpPr/>
            <p:nvPr/>
          </p:nvSpPr>
          <p:spPr>
            <a:xfrm rot="5400000">
              <a:off x="5992319" y="1956844"/>
              <a:ext cx="2465797" cy="2299143"/>
            </a:xfrm>
            <a:custGeom>
              <a:rect b="b" l="l" r="r" t="t"/>
              <a:pathLst>
                <a:path extrusionOk="0" h="651777" w="456629">
                  <a:moveTo>
                    <a:pt x="453923" y="280603"/>
                  </a:moveTo>
                  <a:cubicBezTo>
                    <a:pt x="495963" y="3997"/>
                    <a:pt x="34802" y="-36108"/>
                    <a:pt x="3130" y="24421"/>
                  </a:cubicBezTo>
                  <a:cubicBezTo>
                    <a:pt x="-28542" y="84950"/>
                    <a:pt x="188757" y="601082"/>
                    <a:pt x="263889" y="643779"/>
                  </a:cubicBezTo>
                  <a:cubicBezTo>
                    <a:pt x="339021" y="686476"/>
                    <a:pt x="411883" y="557209"/>
                    <a:pt x="453923" y="280603"/>
                  </a:cubicBezTo>
                  <a:close/>
                </a:path>
              </a:pathLst>
            </a:custGeom>
            <a:solidFill>
              <a:srgbClr val="F2DAD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Calibri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79"/>
            <p:cNvSpPr/>
            <p:nvPr/>
          </p:nvSpPr>
          <p:spPr>
            <a:xfrm>
              <a:off x="6792684" y="4206291"/>
              <a:ext cx="954900" cy="518700"/>
            </a:xfrm>
            <a:prstGeom prst="rect">
              <a:avLst/>
            </a:prstGeom>
            <a:solidFill>
              <a:schemeClr val="lt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79"/>
            <p:cNvSpPr/>
            <p:nvPr/>
          </p:nvSpPr>
          <p:spPr>
            <a:xfrm>
              <a:off x="6775266" y="1873517"/>
              <a:ext cx="1722300" cy="459900"/>
            </a:xfrm>
            <a:prstGeom prst="rect">
              <a:avLst/>
            </a:prstGeom>
            <a:solidFill>
              <a:schemeClr val="lt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79"/>
            <p:cNvSpPr/>
            <p:nvPr/>
          </p:nvSpPr>
          <p:spPr>
            <a:xfrm>
              <a:off x="7764931" y="2231410"/>
              <a:ext cx="830700" cy="1986300"/>
            </a:xfrm>
            <a:prstGeom prst="rect">
              <a:avLst/>
            </a:prstGeom>
            <a:solidFill>
              <a:schemeClr val="lt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0" name="Google Shape;870;p79"/>
          <p:cNvSpPr/>
          <p:nvPr/>
        </p:nvSpPr>
        <p:spPr>
          <a:xfrm>
            <a:off x="2844252" y="3376585"/>
            <a:ext cx="433200" cy="4332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158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1" name="Google Shape;871;p79"/>
          <p:cNvCxnSpPr/>
          <p:nvPr/>
        </p:nvCxnSpPr>
        <p:spPr>
          <a:xfrm>
            <a:off x="3495514" y="3593211"/>
            <a:ext cx="1071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872" name="Google Shape;872;p79"/>
          <p:cNvCxnSpPr/>
          <p:nvPr/>
        </p:nvCxnSpPr>
        <p:spPr>
          <a:xfrm>
            <a:off x="7317108" y="3581519"/>
            <a:ext cx="1071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873" name="Google Shape;873;p79"/>
          <p:cNvSpPr/>
          <p:nvPr/>
        </p:nvSpPr>
        <p:spPr>
          <a:xfrm>
            <a:off x="8754555" y="3356828"/>
            <a:ext cx="461100" cy="461100"/>
          </a:xfrm>
          <a:prstGeom prst="mathPlus">
            <a:avLst>
              <a:gd fmla="val 13504" name="adj1"/>
            </a:avLst>
          </a:prstGeom>
          <a:solidFill>
            <a:srgbClr val="FF0000"/>
          </a:solidFill>
          <a:ln cap="flat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79"/>
          <p:cNvSpPr/>
          <p:nvPr/>
        </p:nvSpPr>
        <p:spPr>
          <a:xfrm>
            <a:off x="5733657" y="3370778"/>
            <a:ext cx="433200" cy="4332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158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79"/>
          <p:cNvSpPr txBox="1"/>
          <p:nvPr/>
        </p:nvSpPr>
        <p:spPr>
          <a:xfrm>
            <a:off x="4004008" y="5115742"/>
            <a:ext cx="3948300" cy="646200"/>
          </a:xfrm>
          <a:prstGeom prst="rect">
            <a:avLst/>
          </a:prstGeom>
          <a:solidFill>
            <a:srgbClr val="00CCFF">
              <a:alpha val="46630"/>
            </a:srgbClr>
          </a:solidFill>
          <a:ln cap="flat" cmpd="sng" w="158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Identify the conditions under which the classifier has the same prediction</a:t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79"/>
          <p:cNvSpPr/>
          <p:nvPr/>
        </p:nvSpPr>
        <p:spPr>
          <a:xfrm>
            <a:off x="5733657" y="3317846"/>
            <a:ext cx="1474500" cy="9648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79"/>
          <p:cNvSpPr txBox="1"/>
          <p:nvPr/>
        </p:nvSpPr>
        <p:spPr>
          <a:xfrm>
            <a:off x="7956610" y="0"/>
            <a:ext cx="423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</a:t>
            </a:r>
            <a:r>
              <a:rPr lang="en">
                <a:solidFill>
                  <a:srgbClr val="00B0F0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Ribeiro et al. 2018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]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0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"/>
              <a:t>Salary Prediction</a:t>
            </a:r>
            <a:endParaRPr/>
          </a:p>
        </p:txBody>
      </p:sp>
      <p:pic>
        <p:nvPicPr>
          <p:cNvPr id="883" name="Google Shape;88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9864" y="2103262"/>
            <a:ext cx="3039824" cy="2755786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80"/>
          <p:cNvSpPr/>
          <p:nvPr/>
        </p:nvSpPr>
        <p:spPr>
          <a:xfrm>
            <a:off x="2467158" y="6025242"/>
            <a:ext cx="1628400" cy="378600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80"/>
          <p:cNvSpPr/>
          <p:nvPr/>
        </p:nvSpPr>
        <p:spPr>
          <a:xfrm>
            <a:off x="2467157" y="5546420"/>
            <a:ext cx="672000" cy="375300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6" name="Google Shape;886;p80"/>
          <p:cNvCxnSpPr/>
          <p:nvPr/>
        </p:nvCxnSpPr>
        <p:spPr>
          <a:xfrm>
            <a:off x="2461753" y="5413989"/>
            <a:ext cx="0" cy="1114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7" name="Google Shape;887;p80"/>
          <p:cNvSpPr txBox="1"/>
          <p:nvPr/>
        </p:nvSpPr>
        <p:spPr>
          <a:xfrm>
            <a:off x="3536228" y="5003295"/>
            <a:ext cx="74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Salary</a:t>
            </a:r>
            <a:endParaRPr/>
          </a:p>
        </p:txBody>
      </p:sp>
      <p:sp>
        <p:nvSpPr>
          <p:cNvPr id="888" name="Google Shape;888;p80"/>
          <p:cNvSpPr txBox="1"/>
          <p:nvPr/>
        </p:nvSpPr>
        <p:spPr>
          <a:xfrm>
            <a:off x="3553673" y="6043392"/>
            <a:ext cx="54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71%</a:t>
            </a:r>
            <a:endParaRPr/>
          </a:p>
        </p:txBody>
      </p:sp>
      <p:sp>
        <p:nvSpPr>
          <p:cNvPr id="889" name="Google Shape;889;p80"/>
          <p:cNvSpPr txBox="1"/>
          <p:nvPr/>
        </p:nvSpPr>
        <p:spPr>
          <a:xfrm>
            <a:off x="2637185" y="5566494"/>
            <a:ext cx="55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29%</a:t>
            </a:r>
            <a:endParaRPr/>
          </a:p>
        </p:txBody>
      </p:sp>
      <p:sp>
        <p:nvSpPr>
          <p:cNvPr id="890" name="Google Shape;890;p80"/>
          <p:cNvSpPr txBox="1"/>
          <p:nvPr/>
        </p:nvSpPr>
        <p:spPr>
          <a:xfrm>
            <a:off x="4686683" y="5532748"/>
            <a:ext cx="77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&gt;$50K</a:t>
            </a:r>
            <a:endParaRPr/>
          </a:p>
        </p:txBody>
      </p:sp>
      <p:sp>
        <p:nvSpPr>
          <p:cNvPr id="891" name="Google Shape;891;p80"/>
          <p:cNvSpPr txBox="1"/>
          <p:nvPr/>
        </p:nvSpPr>
        <p:spPr>
          <a:xfrm>
            <a:off x="4686683" y="6016473"/>
            <a:ext cx="77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$50K</a:t>
            </a:r>
            <a:endParaRPr/>
          </a:p>
        </p:txBody>
      </p:sp>
      <p:grpSp>
        <p:nvGrpSpPr>
          <p:cNvPr id="892" name="Google Shape;892;p80"/>
          <p:cNvGrpSpPr/>
          <p:nvPr/>
        </p:nvGrpSpPr>
        <p:grpSpPr>
          <a:xfrm>
            <a:off x="6890057" y="1748575"/>
            <a:ext cx="4729287" cy="2100739"/>
            <a:chOff x="6892125" y="1748575"/>
            <a:chExt cx="4730706" cy="2100739"/>
          </a:xfrm>
        </p:grpSpPr>
        <p:pic>
          <p:nvPicPr>
            <p:cNvPr id="893" name="Google Shape;893;p80"/>
            <p:cNvPicPr preferRelativeResize="0"/>
            <p:nvPr/>
          </p:nvPicPr>
          <p:blipFill rotWithShape="1">
            <a:blip r:embed="rId4">
              <a:alphaModFix/>
            </a:blip>
            <a:srcRect b="0" l="0" r="0" t="28176"/>
            <a:stretch/>
          </p:blipFill>
          <p:spPr>
            <a:xfrm>
              <a:off x="8077388" y="1748582"/>
              <a:ext cx="3545444" cy="21007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4" name="Google Shape;894;p80"/>
            <p:cNvSpPr txBox="1"/>
            <p:nvPr/>
          </p:nvSpPr>
          <p:spPr>
            <a:xfrm>
              <a:off x="6892125" y="1748575"/>
              <a:ext cx="19995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ambria"/>
                  <a:ea typeface="Cambria"/>
                  <a:cs typeface="Cambria"/>
                  <a:sym typeface="Cambria"/>
                </a:rPr>
                <a:t>LIME</a:t>
              </a:r>
              <a:endParaRPr sz="2000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895" name="Google Shape;895;p80"/>
          <p:cNvGrpSpPr/>
          <p:nvPr/>
        </p:nvGrpSpPr>
        <p:grpSpPr>
          <a:xfrm>
            <a:off x="6890057" y="4801475"/>
            <a:ext cx="4729292" cy="1034911"/>
            <a:chOff x="6892125" y="4801475"/>
            <a:chExt cx="4730711" cy="1034911"/>
          </a:xfrm>
        </p:grpSpPr>
        <p:sp>
          <p:nvSpPr>
            <p:cNvPr id="896" name="Google Shape;896;p80"/>
            <p:cNvSpPr/>
            <p:nvPr/>
          </p:nvSpPr>
          <p:spPr>
            <a:xfrm>
              <a:off x="8395136" y="4949286"/>
              <a:ext cx="3227700" cy="887100"/>
            </a:xfrm>
            <a:prstGeom prst="roundRect">
              <a:avLst>
                <a:gd fmla="val 16667" name="adj"/>
              </a:avLst>
            </a:prstGeom>
            <a:solidFill>
              <a:srgbClr val="00CCFF">
                <a:alpha val="46630"/>
              </a:srgbClr>
            </a:solidFill>
            <a:ln cap="flat" cmpd="sng" w="158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None/>
              </a:pPr>
              <a:r>
                <a:rPr b="1" i="0" lang="en" sz="2000" u="none" cap="none" strike="noStrike">
                  <a:latin typeface="Calibri"/>
                  <a:ea typeface="Calibri"/>
                  <a:cs typeface="Calibri"/>
                  <a:sym typeface="Calibri"/>
                </a:rPr>
                <a:t>IF</a:t>
              </a:r>
              <a:r>
                <a:rPr b="0" i="0" lang="en" sz="2000" u="none" cap="none" strike="noStrike">
                  <a:latin typeface="Calibri"/>
                  <a:ea typeface="Calibri"/>
                  <a:cs typeface="Calibri"/>
                  <a:sym typeface="Calibri"/>
                </a:rPr>
                <a:t> Education </a:t>
              </a:r>
              <a:r>
                <a:rPr b="0" i="0" lang="en" sz="2000" u="sng" cap="none" strike="noStrike">
                  <a:latin typeface="Calibri"/>
                  <a:ea typeface="Calibri"/>
                  <a:cs typeface="Calibri"/>
                  <a:sym typeface="Calibri"/>
                </a:rPr>
                <a:t>&lt;</a:t>
              </a:r>
              <a:r>
                <a:rPr b="0" i="0" lang="en" sz="2000" u="none" cap="none" strike="noStrike">
                  <a:latin typeface="Calibri"/>
                  <a:ea typeface="Calibri"/>
                  <a:cs typeface="Calibri"/>
                  <a:sym typeface="Calibri"/>
                </a:rPr>
                <a:t> High School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None/>
              </a:pPr>
              <a:r>
                <a:rPr b="1" i="0" lang="en" sz="2000" u="none" cap="none" strike="noStrike">
                  <a:latin typeface="Calibri"/>
                  <a:ea typeface="Calibri"/>
                  <a:cs typeface="Calibri"/>
                  <a:sym typeface="Calibri"/>
                </a:rPr>
                <a:t>Then Predict</a:t>
              </a:r>
              <a:r>
                <a:rPr b="0" i="0" lang="en" sz="2000" u="none" cap="none" strike="noStrike">
                  <a:latin typeface="Calibri"/>
                  <a:ea typeface="Calibri"/>
                  <a:cs typeface="Calibri"/>
                  <a:sym typeface="Calibri"/>
                </a:rPr>
                <a:t> Salary </a:t>
              </a:r>
              <a:r>
                <a:rPr b="0" i="0" lang="en" sz="2000" u="sng" cap="none" strike="noStrike">
                  <a:latin typeface="Calibri"/>
                  <a:ea typeface="Calibri"/>
                  <a:cs typeface="Calibri"/>
                  <a:sym typeface="Calibri"/>
                </a:rPr>
                <a:t>&lt;</a:t>
              </a:r>
              <a:r>
                <a:rPr b="0" i="0" lang="en" sz="2000" u="none" cap="none" strike="noStrike">
                  <a:latin typeface="Calibri"/>
                  <a:ea typeface="Calibri"/>
                  <a:cs typeface="Calibri"/>
                  <a:sym typeface="Calibri"/>
                </a:rPr>
                <a:t> 50K</a:t>
              </a:r>
              <a:endParaRPr/>
            </a:p>
          </p:txBody>
        </p:sp>
        <p:sp>
          <p:nvSpPr>
            <p:cNvPr id="897" name="Google Shape;897;p80"/>
            <p:cNvSpPr txBox="1"/>
            <p:nvPr/>
          </p:nvSpPr>
          <p:spPr>
            <a:xfrm>
              <a:off x="6892125" y="4801475"/>
              <a:ext cx="19995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ambria"/>
                  <a:ea typeface="Cambria"/>
                  <a:cs typeface="Cambria"/>
                  <a:sym typeface="Cambria"/>
                </a:rPr>
                <a:t>Anchors</a:t>
              </a:r>
              <a:endParaRPr sz="2000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898" name="Google Shape;898;p80"/>
          <p:cNvSpPr txBox="1"/>
          <p:nvPr/>
        </p:nvSpPr>
        <p:spPr>
          <a:xfrm>
            <a:off x="7956610" y="0"/>
            <a:ext cx="423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</a:t>
            </a:r>
            <a:r>
              <a:rPr lang="en">
                <a:solidFill>
                  <a:srgbClr val="00B0F0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Ribeiro et al. 2018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]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81"/>
          <p:cNvSpPr/>
          <p:nvPr/>
        </p:nvSpPr>
        <p:spPr>
          <a:xfrm>
            <a:off x="899775" y="3625325"/>
            <a:ext cx="4992000" cy="503400"/>
          </a:xfrm>
          <a:prstGeom prst="rect">
            <a:avLst/>
          </a:prstGeom>
          <a:solidFill>
            <a:srgbClr val="00CCFF">
              <a:alpha val="46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81"/>
          <p:cNvSpPr txBox="1"/>
          <p:nvPr>
            <p:ph idx="1" type="body"/>
          </p:nvPr>
        </p:nvSpPr>
        <p:spPr>
          <a:xfrm>
            <a:off x="837990" y="2130425"/>
            <a:ext cx="5434500" cy="3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Explanations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Feature Importances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Rule Based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Saliency Maps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Prototypes/Example Based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Counterfactuals</a:t>
            </a:r>
            <a:endParaRPr/>
          </a:p>
        </p:txBody>
      </p:sp>
      <p:sp>
        <p:nvSpPr>
          <p:cNvPr id="905" name="Google Shape;905;p81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mbria"/>
              <a:buNone/>
            </a:pPr>
            <a:r>
              <a:rPr lang="en">
                <a:solidFill>
                  <a:srgbClr val="00CCFF"/>
                </a:solidFill>
              </a:rPr>
              <a:t>Approaches </a:t>
            </a:r>
            <a:r>
              <a:rPr lang="en"/>
              <a:t>for Post hoc Explainability</a:t>
            </a:r>
            <a:endParaRPr/>
          </a:p>
        </p:txBody>
      </p:sp>
      <p:sp>
        <p:nvSpPr>
          <p:cNvPr id="906" name="Google Shape;906;p81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7" name="Google Shape;907;p81"/>
          <p:cNvSpPr txBox="1"/>
          <p:nvPr/>
        </p:nvSpPr>
        <p:spPr>
          <a:xfrm>
            <a:off x="6113620" y="2130425"/>
            <a:ext cx="5693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Global Explanations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Collection of Local Explanations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Representation Based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Model Distillation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Summaries of Counterfactuals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08" name="Google Shape;90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5194" y="191725"/>
            <a:ext cx="1164108" cy="1164059"/>
          </a:xfrm>
          <a:prstGeom prst="rect">
            <a:avLst/>
          </a:prstGeom>
          <a:noFill/>
          <a:ln>
            <a:noFill/>
          </a:ln>
          <a:effectLst>
            <a:outerShdw blurRad="42863" rotWithShape="0" algn="bl">
              <a:srgbClr val="00CCFF"/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Why Model Understanding?</a:t>
            </a:r>
            <a:endParaRPr/>
          </a:p>
        </p:txBody>
      </p:sp>
      <p:sp>
        <p:nvSpPr>
          <p:cNvPr id="257" name="Google Shape;257;p46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46"/>
          <p:cNvSpPr/>
          <p:nvPr/>
        </p:nvSpPr>
        <p:spPr>
          <a:xfrm>
            <a:off x="612825" y="5155327"/>
            <a:ext cx="1852500" cy="7329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A86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Predictive</a:t>
            </a:r>
            <a:endParaRPr sz="20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Model</a:t>
            </a:r>
            <a:endParaRPr/>
          </a:p>
        </p:txBody>
      </p:sp>
      <p:pic>
        <p:nvPicPr>
          <p:cNvPr descr="Bug" id="259" name="Google Shape;25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1801" y="5521752"/>
            <a:ext cx="453302" cy="45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524" y="2034660"/>
            <a:ext cx="1377130" cy="1377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1538" y="3867337"/>
            <a:ext cx="1377130" cy="13771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46"/>
          <p:cNvCxnSpPr/>
          <p:nvPr/>
        </p:nvCxnSpPr>
        <p:spPr>
          <a:xfrm>
            <a:off x="1449275" y="3442073"/>
            <a:ext cx="10200" cy="1683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3" name="Google Shape;263;p46"/>
          <p:cNvSpPr txBox="1"/>
          <p:nvPr/>
        </p:nvSpPr>
        <p:spPr>
          <a:xfrm>
            <a:off x="1142139" y="1590900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Input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264" name="Google Shape;264;p46"/>
          <p:cNvCxnSpPr/>
          <p:nvPr/>
        </p:nvCxnSpPr>
        <p:spPr>
          <a:xfrm flipH="1" rot="10800000">
            <a:off x="2465458" y="5479975"/>
            <a:ext cx="1172700" cy="4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65" name="Google Shape;26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3725" y="3304287"/>
            <a:ext cx="2301350" cy="230134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6"/>
          <p:cNvSpPr txBox="1"/>
          <p:nvPr/>
        </p:nvSpPr>
        <p:spPr>
          <a:xfrm>
            <a:off x="3720082" y="5244825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Prediction = Siberian Husky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7" name="Google Shape;267;p46"/>
          <p:cNvSpPr txBox="1"/>
          <p:nvPr/>
        </p:nvSpPr>
        <p:spPr>
          <a:xfrm>
            <a:off x="4090077" y="3417863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Model Understanding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8" name="Google Shape;268;p46"/>
          <p:cNvSpPr/>
          <p:nvPr/>
        </p:nvSpPr>
        <p:spPr>
          <a:xfrm>
            <a:off x="8608446" y="1422975"/>
            <a:ext cx="2950500" cy="1881300"/>
          </a:xfrm>
          <a:prstGeom prst="wedgeEllipseCallout">
            <a:avLst>
              <a:gd fmla="val -57389" name="adj1"/>
              <a:gd fmla="val 6560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This model is relying on incorrect features to make this prediction!! Let me fix the model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9" name="Google Shape;269;p46"/>
          <p:cNvSpPr/>
          <p:nvPr/>
        </p:nvSpPr>
        <p:spPr>
          <a:xfrm>
            <a:off x="2121794" y="2034650"/>
            <a:ext cx="8191200" cy="236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Model understanding facilitates debugging.</a:t>
            </a:r>
            <a:endParaRPr sz="3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82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/>
              <a:t>Saliency Map Overview</a:t>
            </a:r>
            <a:endParaRPr b="1"/>
          </a:p>
        </p:txBody>
      </p:sp>
      <p:sp>
        <p:nvSpPr>
          <p:cNvPr id="914" name="Google Shape;914;p82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5" name="Google Shape;91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01" y="1200325"/>
            <a:ext cx="1977466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82"/>
          <p:cNvSpPr txBox="1"/>
          <p:nvPr/>
        </p:nvSpPr>
        <p:spPr>
          <a:xfrm>
            <a:off x="77100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17" name="Google Shape;917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1">
            <a:off x="33830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6890" y="1147850"/>
            <a:ext cx="1961659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1">
            <a:off x="80767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82"/>
          <p:cNvSpPr txBox="1"/>
          <p:nvPr/>
        </p:nvSpPr>
        <p:spPr>
          <a:xfrm>
            <a:off x="5085702" y="7830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21" name="Google Shape;921;p82"/>
          <p:cNvSpPr txBox="1"/>
          <p:nvPr/>
        </p:nvSpPr>
        <p:spPr>
          <a:xfrm>
            <a:off x="919488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22" name="Google Shape;922;p82"/>
          <p:cNvSpPr txBox="1"/>
          <p:nvPr/>
        </p:nvSpPr>
        <p:spPr>
          <a:xfrm>
            <a:off x="10393787" y="199475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Junco Bird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23" name="Google Shape;923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2661" y="1124125"/>
            <a:ext cx="2417883" cy="195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83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9" name="Google Shape;929;p83"/>
          <p:cNvSpPr txBox="1"/>
          <p:nvPr/>
        </p:nvSpPr>
        <p:spPr>
          <a:xfrm>
            <a:off x="1849662" y="3446800"/>
            <a:ext cx="97929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What parts of the input are most relevan</a:t>
            </a:r>
            <a:r>
              <a:rPr b="1" lang="en" sz="2000">
                <a:latin typeface="Cambria"/>
                <a:ea typeface="Cambria"/>
                <a:cs typeface="Cambria"/>
                <a:sym typeface="Cambria"/>
              </a:rPr>
              <a:t>t</a:t>
            </a:r>
            <a:r>
              <a:rPr b="1" i="0" lang="e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lang="en" sz="2000">
                <a:latin typeface="Cambria"/>
                <a:ea typeface="Cambria"/>
                <a:cs typeface="Cambria"/>
                <a:sym typeface="Cambria"/>
              </a:rPr>
              <a:t>for the model’s prediction: </a:t>
            </a:r>
            <a:r>
              <a:rPr b="1" i="0" lang="e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i="0" lang="en" sz="20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‘Junco Bird’?</a:t>
            </a:r>
            <a:endParaRPr b="1" i="0" sz="2000" u="none" cap="none" strike="noStrike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30" name="Google Shape;93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01" y="1200325"/>
            <a:ext cx="1977466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83"/>
          <p:cNvSpPr txBox="1"/>
          <p:nvPr/>
        </p:nvSpPr>
        <p:spPr>
          <a:xfrm>
            <a:off x="77100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32" name="Google Shape;932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1">
            <a:off x="33830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6890" y="1147850"/>
            <a:ext cx="1961659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1">
            <a:off x="80767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83"/>
          <p:cNvSpPr txBox="1"/>
          <p:nvPr/>
        </p:nvSpPr>
        <p:spPr>
          <a:xfrm>
            <a:off x="5085702" y="7830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36" name="Google Shape;936;p83"/>
          <p:cNvSpPr txBox="1"/>
          <p:nvPr/>
        </p:nvSpPr>
        <p:spPr>
          <a:xfrm>
            <a:off x="919488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37" name="Google Shape;937;p83"/>
          <p:cNvSpPr txBox="1"/>
          <p:nvPr/>
        </p:nvSpPr>
        <p:spPr>
          <a:xfrm>
            <a:off x="10393787" y="199475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Junco Bird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38" name="Google Shape;938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2661" y="1124125"/>
            <a:ext cx="2417883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83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/>
              <a:t>Saliency Map Overview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84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5" name="Google Shape;945;p84"/>
          <p:cNvSpPr txBox="1"/>
          <p:nvPr/>
        </p:nvSpPr>
        <p:spPr>
          <a:xfrm>
            <a:off x="1849662" y="3446800"/>
            <a:ext cx="97929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What parts of the input are most relevan</a:t>
            </a:r>
            <a:r>
              <a:rPr b="1" lang="en" sz="2000">
                <a:latin typeface="Cambria"/>
                <a:ea typeface="Cambria"/>
                <a:cs typeface="Cambria"/>
                <a:sym typeface="Cambria"/>
              </a:rPr>
              <a:t>t</a:t>
            </a:r>
            <a:r>
              <a:rPr b="1" i="0" lang="e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lang="en" sz="2000">
                <a:latin typeface="Cambria"/>
                <a:ea typeface="Cambria"/>
                <a:cs typeface="Cambria"/>
                <a:sym typeface="Cambria"/>
              </a:rPr>
              <a:t>for the model’s prediction: </a:t>
            </a:r>
            <a:r>
              <a:rPr b="1" i="0" lang="e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i="0" lang="en" sz="20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‘Junco Bird’?</a:t>
            </a:r>
            <a:endParaRPr b="1" i="0" sz="2000" u="none" cap="none" strike="noStrike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46" name="Google Shape;946;p84"/>
          <p:cNvPicPr preferRelativeResize="0"/>
          <p:nvPr/>
        </p:nvPicPr>
        <p:blipFill rotWithShape="1">
          <a:blip r:embed="rId3">
            <a:alphaModFix/>
          </a:blip>
          <a:srcRect b="0" l="42981" r="43064" t="0"/>
          <a:stretch/>
        </p:blipFill>
        <p:spPr>
          <a:xfrm>
            <a:off x="4844463" y="4080875"/>
            <a:ext cx="2195300" cy="21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01" y="1200325"/>
            <a:ext cx="1977466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84"/>
          <p:cNvSpPr txBox="1"/>
          <p:nvPr/>
        </p:nvSpPr>
        <p:spPr>
          <a:xfrm>
            <a:off x="77100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49" name="Google Shape;949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1">
            <a:off x="33830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66890" y="1147850"/>
            <a:ext cx="1961659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1">
            <a:off x="80767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84"/>
          <p:cNvSpPr txBox="1"/>
          <p:nvPr/>
        </p:nvSpPr>
        <p:spPr>
          <a:xfrm>
            <a:off x="5085702" y="7830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53" name="Google Shape;953;p84"/>
          <p:cNvSpPr txBox="1"/>
          <p:nvPr/>
        </p:nvSpPr>
        <p:spPr>
          <a:xfrm>
            <a:off x="919488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54" name="Google Shape;954;p84"/>
          <p:cNvSpPr txBox="1"/>
          <p:nvPr/>
        </p:nvSpPr>
        <p:spPr>
          <a:xfrm>
            <a:off x="10393787" y="199475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Junco Bird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55" name="Google Shape;955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2661" y="1124125"/>
            <a:ext cx="2417883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84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/>
              <a:t>Saliency Map Overview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85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2" name="Google Shape;962;p85"/>
          <p:cNvSpPr txBox="1"/>
          <p:nvPr/>
        </p:nvSpPr>
        <p:spPr>
          <a:xfrm>
            <a:off x="1849662" y="3446800"/>
            <a:ext cx="97929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What parts of the input are most relevan</a:t>
            </a:r>
            <a:r>
              <a:rPr b="1" lang="en" sz="2000">
                <a:latin typeface="Cambria"/>
                <a:ea typeface="Cambria"/>
                <a:cs typeface="Cambria"/>
                <a:sym typeface="Cambria"/>
              </a:rPr>
              <a:t>t</a:t>
            </a:r>
            <a:r>
              <a:rPr b="1" i="0" lang="e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lang="en" sz="2000">
                <a:latin typeface="Cambria"/>
                <a:ea typeface="Cambria"/>
                <a:cs typeface="Cambria"/>
                <a:sym typeface="Cambria"/>
              </a:rPr>
              <a:t>for the model’s prediction: </a:t>
            </a:r>
            <a:r>
              <a:rPr b="1" i="0" lang="e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i="0" lang="en" sz="20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‘Junco Bird’?</a:t>
            </a:r>
            <a:endParaRPr b="1" i="0" sz="2000" u="none" cap="none" strike="noStrike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63" name="Google Shape;963;p85"/>
          <p:cNvPicPr preferRelativeResize="0"/>
          <p:nvPr/>
        </p:nvPicPr>
        <p:blipFill rotWithShape="1">
          <a:blip r:embed="rId3">
            <a:alphaModFix/>
          </a:blip>
          <a:srcRect b="0" l="42981" r="43064" t="0"/>
          <a:stretch/>
        </p:blipFill>
        <p:spPr>
          <a:xfrm>
            <a:off x="4844463" y="4080875"/>
            <a:ext cx="2195300" cy="21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01" y="1200325"/>
            <a:ext cx="1977466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85"/>
          <p:cNvSpPr txBox="1"/>
          <p:nvPr/>
        </p:nvSpPr>
        <p:spPr>
          <a:xfrm>
            <a:off x="77100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66" name="Google Shape;966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1">
            <a:off x="33830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66890" y="1147850"/>
            <a:ext cx="1961659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1">
            <a:off x="80767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85"/>
          <p:cNvSpPr txBox="1"/>
          <p:nvPr/>
        </p:nvSpPr>
        <p:spPr>
          <a:xfrm>
            <a:off x="5085702" y="7830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70" name="Google Shape;970;p85"/>
          <p:cNvSpPr txBox="1"/>
          <p:nvPr/>
        </p:nvSpPr>
        <p:spPr>
          <a:xfrm>
            <a:off x="919488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71" name="Google Shape;971;p85"/>
          <p:cNvSpPr txBox="1"/>
          <p:nvPr/>
        </p:nvSpPr>
        <p:spPr>
          <a:xfrm>
            <a:off x="10393787" y="199475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Junco Bird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72" name="Google Shape;972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2661" y="1124125"/>
            <a:ext cx="2417883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85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/>
              <a:t>Saliency Map Overview</a:t>
            </a:r>
            <a:endParaRPr b="1"/>
          </a:p>
        </p:txBody>
      </p:sp>
      <p:sp>
        <p:nvSpPr>
          <p:cNvPr id="974" name="Google Shape;974;p85"/>
          <p:cNvSpPr txBox="1"/>
          <p:nvPr/>
        </p:nvSpPr>
        <p:spPr>
          <a:xfrm>
            <a:off x="7606347" y="4501750"/>
            <a:ext cx="29433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Cambria"/>
              <a:buChar char="●"/>
            </a:pPr>
            <a:r>
              <a:rPr b="1" lang="en" sz="17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Feature Attribution</a:t>
            </a:r>
            <a:endParaRPr b="1" sz="17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Cambria"/>
              <a:buChar char="●"/>
            </a:pPr>
            <a:r>
              <a:rPr b="1" lang="en" sz="17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‘Saliency Map’</a:t>
            </a:r>
            <a:endParaRPr b="1" sz="17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Cambria"/>
              <a:buChar char="●"/>
            </a:pPr>
            <a:r>
              <a:rPr b="1" lang="en" sz="17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Heatmap</a:t>
            </a:r>
            <a:endParaRPr b="1" sz="17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86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/>
              <a:t>A Linear Model Detour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0" name="Google Shape;980;p86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1" name="Google Shape;98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003" y="1109950"/>
            <a:ext cx="2278455" cy="681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2075" y="1230346"/>
            <a:ext cx="1310772" cy="44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6795" y="2323025"/>
            <a:ext cx="7210532" cy="44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87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/>
              <a:t>A Linear Model Detour: </a:t>
            </a:r>
            <a:r>
              <a:rPr b="1" lang="en">
                <a:solidFill>
                  <a:srgbClr val="FF0000"/>
                </a:solidFill>
              </a:rPr>
              <a:t>Sensitivity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9" name="Google Shape;989;p87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0" name="Google Shape;99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003" y="1109950"/>
            <a:ext cx="2278455" cy="681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2075" y="1230346"/>
            <a:ext cx="1310772" cy="44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6795" y="2323025"/>
            <a:ext cx="7210532" cy="44114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87"/>
          <p:cNvSpPr txBox="1"/>
          <p:nvPr/>
        </p:nvSpPr>
        <p:spPr>
          <a:xfrm>
            <a:off x="1366334" y="3295300"/>
            <a:ext cx="92628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How much does a </a:t>
            </a:r>
            <a:r>
              <a:rPr b="1" lang="en" sz="20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unit </a:t>
            </a:r>
            <a:r>
              <a:rPr b="1" i="0" lang="en" sz="20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change in </a:t>
            </a:r>
            <a:r>
              <a:rPr b="1" lang="en" sz="20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an input</a:t>
            </a:r>
            <a:r>
              <a:rPr b="1" i="0" lang="en" sz="20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 dimension induce in the output?</a:t>
            </a:r>
            <a:endParaRPr b="1" i="0" sz="2000" u="none" cap="none" strike="noStrike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88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/>
              <a:t>A Linear Model Detour: </a:t>
            </a:r>
            <a:r>
              <a:rPr b="1" lang="en">
                <a:solidFill>
                  <a:srgbClr val="FF0000"/>
                </a:solidFill>
              </a:rPr>
              <a:t>Sensitivity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99" name="Google Shape;999;p88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003" y="1109950"/>
            <a:ext cx="2278455" cy="681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2075" y="1230346"/>
            <a:ext cx="1310772" cy="44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6795" y="2323025"/>
            <a:ext cx="7210532" cy="44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0314" y="5405425"/>
            <a:ext cx="7463507" cy="602958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88"/>
          <p:cNvSpPr txBox="1"/>
          <p:nvPr/>
        </p:nvSpPr>
        <p:spPr>
          <a:xfrm>
            <a:off x="1366334" y="3295300"/>
            <a:ext cx="92628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How much does a </a:t>
            </a:r>
            <a:r>
              <a:rPr b="1" lang="en" sz="20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unit </a:t>
            </a:r>
            <a:r>
              <a:rPr b="1" i="0" lang="en" sz="20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change in </a:t>
            </a:r>
            <a:r>
              <a:rPr b="1" lang="en" sz="20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an input</a:t>
            </a:r>
            <a:r>
              <a:rPr b="1" i="0" lang="en" sz="20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 dimension induce in the output?</a:t>
            </a:r>
            <a:endParaRPr b="1" i="0" sz="2000" u="none" cap="none" strike="noStrike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05" name="Google Shape;1005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89501" y="4785048"/>
            <a:ext cx="247588" cy="49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3858" y="4104797"/>
            <a:ext cx="1916414" cy="441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89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/>
              <a:t>A Linear Model Detour: </a:t>
            </a:r>
            <a:r>
              <a:rPr b="1" lang="en">
                <a:solidFill>
                  <a:srgbClr val="FF0000"/>
                </a:solidFill>
              </a:rPr>
              <a:t>Attribution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12" name="Google Shape;1012;p89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6085" y="1121025"/>
            <a:ext cx="2278455" cy="681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157" y="1241421"/>
            <a:ext cx="1310772" cy="44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39877" y="2334100"/>
            <a:ext cx="7210532" cy="44114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89"/>
          <p:cNvSpPr txBox="1"/>
          <p:nvPr/>
        </p:nvSpPr>
        <p:spPr>
          <a:xfrm>
            <a:off x="2150912" y="3306375"/>
            <a:ext cx="78870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how can we apportion the output across all the input dimensions? </a:t>
            </a:r>
            <a:endParaRPr b="1" i="0" sz="2000" u="none" cap="none" strike="noStrike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90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/>
              <a:t>Another notion of relevance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22" name="Google Shape;1022;p90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3" name="Google Shape;1023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6085" y="1121025"/>
            <a:ext cx="2278455" cy="681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157" y="1241421"/>
            <a:ext cx="1310772" cy="44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39877" y="2334100"/>
            <a:ext cx="7210532" cy="44114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90"/>
          <p:cNvSpPr txBox="1"/>
          <p:nvPr/>
        </p:nvSpPr>
        <p:spPr>
          <a:xfrm>
            <a:off x="2150912" y="3306375"/>
            <a:ext cx="78870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how can we apportion the output across all the input dimensions? </a:t>
            </a:r>
            <a:endParaRPr b="1" i="0" sz="2000" u="none" cap="none" strike="noStrike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27" name="Google Shape;1027;p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6055" y="4164473"/>
            <a:ext cx="247588" cy="49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90"/>
          <p:cNvPicPr preferRelativeResize="0"/>
          <p:nvPr/>
        </p:nvPicPr>
        <p:blipFill rotWithShape="1">
          <a:blip r:embed="rId7">
            <a:alphaModFix/>
          </a:blip>
          <a:srcRect b="0" l="38740" r="0" t="0"/>
          <a:stretch/>
        </p:blipFill>
        <p:spPr>
          <a:xfrm>
            <a:off x="3239922" y="4931575"/>
            <a:ext cx="5819869" cy="6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91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/>
              <a:t>Modern DNN Setting</a:t>
            </a:r>
            <a:endParaRPr b="1"/>
          </a:p>
        </p:txBody>
      </p:sp>
      <p:sp>
        <p:nvSpPr>
          <p:cNvPr id="1034" name="Google Shape;1034;p91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5" name="Google Shape;103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4890" y="3312188"/>
            <a:ext cx="247588" cy="6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91"/>
          <p:cNvSpPr txBox="1"/>
          <p:nvPr/>
        </p:nvSpPr>
        <p:spPr>
          <a:xfrm>
            <a:off x="7757209" y="4417075"/>
            <a:ext cx="839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37" name="Google Shape;103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357" y="4361000"/>
            <a:ext cx="2838515" cy="48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399" y="5617825"/>
            <a:ext cx="2655461" cy="5508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9" name="Google Shape;1039;p91"/>
          <p:cNvCxnSpPr/>
          <p:nvPr/>
        </p:nvCxnSpPr>
        <p:spPr>
          <a:xfrm>
            <a:off x="2962809" y="5296600"/>
            <a:ext cx="5962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40" name="Google Shape;1040;p91"/>
          <p:cNvSpPr txBox="1"/>
          <p:nvPr/>
        </p:nvSpPr>
        <p:spPr>
          <a:xfrm>
            <a:off x="7713370" y="5707925"/>
            <a:ext cx="2247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class specific logit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41" name="Google Shape;1041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801" y="1200325"/>
            <a:ext cx="1977466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91"/>
          <p:cNvSpPr txBox="1"/>
          <p:nvPr/>
        </p:nvSpPr>
        <p:spPr>
          <a:xfrm>
            <a:off x="77100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43" name="Google Shape;104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33830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66890" y="1147850"/>
            <a:ext cx="1961659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80767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91"/>
          <p:cNvSpPr txBox="1"/>
          <p:nvPr/>
        </p:nvSpPr>
        <p:spPr>
          <a:xfrm>
            <a:off x="5085702" y="7830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47" name="Google Shape;1047;p91"/>
          <p:cNvSpPr txBox="1"/>
          <p:nvPr/>
        </p:nvSpPr>
        <p:spPr>
          <a:xfrm>
            <a:off x="919488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48" name="Google Shape;1048;p91"/>
          <p:cNvSpPr txBox="1"/>
          <p:nvPr/>
        </p:nvSpPr>
        <p:spPr>
          <a:xfrm>
            <a:off x="10393787" y="199475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Junco Bird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49" name="Google Shape;1049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2661" y="1124125"/>
            <a:ext cx="2417883" cy="195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Why Model Understanding?</a:t>
            </a:r>
            <a:endParaRPr/>
          </a:p>
        </p:txBody>
      </p:sp>
      <p:sp>
        <p:nvSpPr>
          <p:cNvPr id="276" name="Google Shape;276;p47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47"/>
          <p:cNvSpPr/>
          <p:nvPr/>
        </p:nvSpPr>
        <p:spPr>
          <a:xfrm>
            <a:off x="692480" y="5144927"/>
            <a:ext cx="1852500" cy="7329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A86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Predictive </a:t>
            </a:r>
            <a:endParaRPr sz="20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Model</a:t>
            </a:r>
            <a:endParaRPr sz="20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Bug" id="278" name="Google Shape;27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798" y="5489802"/>
            <a:ext cx="453302" cy="453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47"/>
          <p:cNvCxnSpPr/>
          <p:nvPr/>
        </p:nvCxnSpPr>
        <p:spPr>
          <a:xfrm>
            <a:off x="1618795" y="3808675"/>
            <a:ext cx="0" cy="1197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80" name="Google Shape;28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56" y="2329650"/>
            <a:ext cx="1617746" cy="161774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7"/>
          <p:cNvSpPr txBox="1"/>
          <p:nvPr/>
        </p:nvSpPr>
        <p:spPr>
          <a:xfrm>
            <a:off x="692477" y="1971900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Defendant Details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282" name="Google Shape;282;p47"/>
          <p:cNvCxnSpPr/>
          <p:nvPr/>
        </p:nvCxnSpPr>
        <p:spPr>
          <a:xfrm flipH="1" rot="10800000">
            <a:off x="2617820" y="5479975"/>
            <a:ext cx="1172700" cy="4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3" name="Google Shape;283;p47"/>
          <p:cNvSpPr txBox="1"/>
          <p:nvPr/>
        </p:nvSpPr>
        <p:spPr>
          <a:xfrm>
            <a:off x="3872444" y="5244825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Prediction = Risky to Release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4" name="Google Shape;284;p47"/>
          <p:cNvSpPr txBox="1"/>
          <p:nvPr/>
        </p:nvSpPr>
        <p:spPr>
          <a:xfrm>
            <a:off x="4210147" y="2976563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Model Understanding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85" name="Google Shape;28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9480" y="3416025"/>
            <a:ext cx="1961659" cy="182834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7"/>
          <p:cNvSpPr txBox="1"/>
          <p:nvPr/>
        </p:nvSpPr>
        <p:spPr>
          <a:xfrm>
            <a:off x="3701924" y="3630725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Race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Crimes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Gender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87" name="Google Shape;28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56611" y="3580709"/>
            <a:ext cx="2045063" cy="200001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7"/>
          <p:cNvSpPr/>
          <p:nvPr/>
        </p:nvSpPr>
        <p:spPr>
          <a:xfrm>
            <a:off x="8608446" y="1496475"/>
            <a:ext cx="3091200" cy="1807800"/>
          </a:xfrm>
          <a:prstGeom prst="wedgeEllipseCallout">
            <a:avLst>
              <a:gd fmla="val -32653" name="adj1"/>
              <a:gd fmla="val 7506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This prediction is biased. Race and gender are being used to make the prediction!!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89" name="Google Shape;289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9525" y="2552225"/>
            <a:ext cx="1172707" cy="117270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7"/>
          <p:cNvSpPr/>
          <p:nvPr/>
        </p:nvSpPr>
        <p:spPr>
          <a:xfrm>
            <a:off x="2031117" y="2154125"/>
            <a:ext cx="8600400" cy="236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Model understanding facilitates bias detection.</a:t>
            </a:r>
            <a:endParaRPr sz="3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1" name="Google Shape;291;p47"/>
          <p:cNvSpPr txBox="1"/>
          <p:nvPr/>
        </p:nvSpPr>
        <p:spPr>
          <a:xfrm>
            <a:off x="9794699" y="0"/>
            <a:ext cx="2394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Cambria"/>
                <a:ea typeface="Cambria"/>
                <a:cs typeface="Cambria"/>
                <a:sym typeface="Cambria"/>
              </a:rPr>
              <a:t>[ Larson et. al.  2016 ]</a:t>
            </a:r>
            <a:endParaRPr>
              <a:solidFill>
                <a:srgbClr val="1155C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92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>
                <a:solidFill>
                  <a:srgbClr val="FF0000"/>
                </a:solidFill>
              </a:rPr>
              <a:t>Input-Gradient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55" name="Google Shape;1055;p92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6" name="Google Shape;105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4902" y="3238063"/>
            <a:ext cx="247588" cy="6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325" y="4499949"/>
            <a:ext cx="3068757" cy="89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92"/>
          <p:cNvSpPr txBox="1"/>
          <p:nvPr/>
        </p:nvSpPr>
        <p:spPr>
          <a:xfrm>
            <a:off x="5035790" y="4026175"/>
            <a:ext cx="1817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Input-Gradient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59" name="Google Shape;105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5784902" y="5241826"/>
            <a:ext cx="247588" cy="6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92"/>
          <p:cNvSpPr txBox="1"/>
          <p:nvPr/>
        </p:nvSpPr>
        <p:spPr>
          <a:xfrm>
            <a:off x="5571293" y="5756350"/>
            <a:ext cx="827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Logit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61" name="Google Shape;1061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5141551" y="5394225"/>
            <a:ext cx="247588" cy="9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92"/>
          <p:cNvSpPr txBox="1"/>
          <p:nvPr/>
        </p:nvSpPr>
        <p:spPr>
          <a:xfrm>
            <a:off x="4851798" y="6181550"/>
            <a:ext cx="827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63" name="Google Shape;1063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8240932" y="4630242"/>
            <a:ext cx="24765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78154" y="4436275"/>
            <a:ext cx="1494622" cy="716596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92"/>
          <p:cNvSpPr txBox="1"/>
          <p:nvPr/>
        </p:nvSpPr>
        <p:spPr>
          <a:xfrm>
            <a:off x="9605101" y="5373300"/>
            <a:ext cx="2313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Same dimension as the input.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66" name="Google Shape;1066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801" y="1200325"/>
            <a:ext cx="1977466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92"/>
          <p:cNvSpPr txBox="1"/>
          <p:nvPr/>
        </p:nvSpPr>
        <p:spPr>
          <a:xfrm>
            <a:off x="77100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68" name="Google Shape;106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33830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66890" y="1147850"/>
            <a:ext cx="1961659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80767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92"/>
          <p:cNvSpPr txBox="1"/>
          <p:nvPr/>
        </p:nvSpPr>
        <p:spPr>
          <a:xfrm>
            <a:off x="5085702" y="7830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72" name="Google Shape;1072;p92"/>
          <p:cNvSpPr txBox="1"/>
          <p:nvPr/>
        </p:nvSpPr>
        <p:spPr>
          <a:xfrm>
            <a:off x="919488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73" name="Google Shape;1073;p92"/>
          <p:cNvSpPr txBox="1"/>
          <p:nvPr/>
        </p:nvSpPr>
        <p:spPr>
          <a:xfrm>
            <a:off x="10393787" y="199475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Junco Bird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74" name="Google Shape;1074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2661" y="1124125"/>
            <a:ext cx="2417883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92"/>
          <p:cNvSpPr txBox="1"/>
          <p:nvPr/>
        </p:nvSpPr>
        <p:spPr>
          <a:xfrm>
            <a:off x="0" y="6365450"/>
            <a:ext cx="454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9"/>
              </a:rPr>
              <a:t>Baehrens et. al. 2010</a:t>
            </a:r>
            <a:r>
              <a:rPr b="1" lang="en">
                <a:latin typeface="Cambria"/>
                <a:ea typeface="Cambria"/>
                <a:cs typeface="Cambria"/>
                <a:sym typeface="Cambria"/>
              </a:rPr>
              <a:t>; </a:t>
            </a:r>
            <a:r>
              <a:rPr b="1" lang="en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10"/>
              </a:rPr>
              <a:t>Simonyan et. al. 2014</a:t>
            </a:r>
            <a:r>
              <a:rPr b="1" lang="en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lang="en" sz="1200">
                <a:solidFill>
                  <a:srgbClr val="1F497D"/>
                </a:solidFill>
                <a:highlight>
                  <a:srgbClr val="FFFFFF"/>
                </a:highlight>
              </a:rPr>
              <a:t>.</a:t>
            </a:r>
            <a:endParaRPr b="1">
              <a:solidFill>
                <a:srgbClr val="1F497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93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>
                <a:solidFill>
                  <a:srgbClr val="FF0000"/>
                </a:solidFill>
              </a:rPr>
              <a:t>Input-Gradient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81" name="Google Shape;1081;p93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2" name="Google Shape;1082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4902" y="3238063"/>
            <a:ext cx="247588" cy="6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01" y="1200325"/>
            <a:ext cx="1977466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93"/>
          <p:cNvSpPr txBox="1"/>
          <p:nvPr/>
        </p:nvSpPr>
        <p:spPr>
          <a:xfrm>
            <a:off x="77100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85" name="Google Shape;1085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33830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6890" y="1147850"/>
            <a:ext cx="1961659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80767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93"/>
          <p:cNvSpPr txBox="1"/>
          <p:nvPr/>
        </p:nvSpPr>
        <p:spPr>
          <a:xfrm>
            <a:off x="5085702" y="7830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89" name="Google Shape;1089;p93"/>
          <p:cNvSpPr txBox="1"/>
          <p:nvPr/>
        </p:nvSpPr>
        <p:spPr>
          <a:xfrm>
            <a:off x="919488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90" name="Google Shape;1090;p93"/>
          <p:cNvSpPr txBox="1"/>
          <p:nvPr/>
        </p:nvSpPr>
        <p:spPr>
          <a:xfrm>
            <a:off x="10393787" y="199475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Junco Bird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91" name="Google Shape;1091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2661" y="1124125"/>
            <a:ext cx="2417883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93"/>
          <p:cNvSpPr txBox="1"/>
          <p:nvPr/>
        </p:nvSpPr>
        <p:spPr>
          <a:xfrm>
            <a:off x="0" y="6365450"/>
            <a:ext cx="454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7"/>
              </a:rPr>
              <a:t>Baehrens et. al. 2010</a:t>
            </a:r>
            <a:r>
              <a:rPr b="1" lang="en">
                <a:latin typeface="Cambria"/>
                <a:ea typeface="Cambria"/>
                <a:cs typeface="Cambria"/>
                <a:sym typeface="Cambria"/>
              </a:rPr>
              <a:t>; </a:t>
            </a:r>
            <a:r>
              <a:rPr b="1" lang="en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8"/>
              </a:rPr>
              <a:t>Simonyan et. al. 2014</a:t>
            </a:r>
            <a:r>
              <a:rPr b="1" lang="en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lang="en" sz="1200">
                <a:solidFill>
                  <a:srgbClr val="1F497D"/>
                </a:solidFill>
                <a:highlight>
                  <a:srgbClr val="FFFFFF"/>
                </a:highlight>
              </a:rPr>
              <a:t>.</a:t>
            </a:r>
            <a:endParaRPr b="1">
              <a:solidFill>
                <a:srgbClr val="1F497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93" name="Google Shape;1093;p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66790" y="4117049"/>
            <a:ext cx="3068757" cy="89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93"/>
          <p:cNvSpPr txBox="1"/>
          <p:nvPr/>
        </p:nvSpPr>
        <p:spPr>
          <a:xfrm>
            <a:off x="1928268" y="3643275"/>
            <a:ext cx="1847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Input-Gradient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95" name="Google Shape;1095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677368" y="4858926"/>
            <a:ext cx="247588" cy="6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93"/>
          <p:cNvSpPr txBox="1"/>
          <p:nvPr/>
        </p:nvSpPr>
        <p:spPr>
          <a:xfrm>
            <a:off x="2463759" y="5373450"/>
            <a:ext cx="827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Logit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97" name="Google Shape;109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034016" y="5011325"/>
            <a:ext cx="247588" cy="9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93"/>
          <p:cNvSpPr txBox="1"/>
          <p:nvPr/>
        </p:nvSpPr>
        <p:spPr>
          <a:xfrm>
            <a:off x="7859633" y="4761450"/>
            <a:ext cx="27969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Visualize as a heatmap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99" name="Google Shape;1099;p93"/>
          <p:cNvPicPr preferRelativeResize="0"/>
          <p:nvPr/>
        </p:nvPicPr>
        <p:blipFill rotWithShape="1">
          <a:blip r:embed="rId10">
            <a:alphaModFix/>
          </a:blip>
          <a:srcRect b="0" l="0" r="86082" t="0"/>
          <a:stretch/>
        </p:blipFill>
        <p:spPr>
          <a:xfrm>
            <a:off x="4756972" y="4026175"/>
            <a:ext cx="2303448" cy="22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93"/>
          <p:cNvSpPr txBox="1"/>
          <p:nvPr/>
        </p:nvSpPr>
        <p:spPr>
          <a:xfrm>
            <a:off x="1746238" y="5767825"/>
            <a:ext cx="827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94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>
                <a:solidFill>
                  <a:srgbClr val="FF0000"/>
                </a:solidFill>
              </a:rPr>
              <a:t>Input-Gradient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06" name="Google Shape;1106;p94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7" name="Google Shape;1107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4902" y="3238063"/>
            <a:ext cx="247588" cy="6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01" y="1200325"/>
            <a:ext cx="1977466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94"/>
          <p:cNvSpPr txBox="1"/>
          <p:nvPr/>
        </p:nvSpPr>
        <p:spPr>
          <a:xfrm>
            <a:off x="77100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10" name="Google Shape;111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33830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6890" y="1147850"/>
            <a:ext cx="1961659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80767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94"/>
          <p:cNvSpPr txBox="1"/>
          <p:nvPr/>
        </p:nvSpPr>
        <p:spPr>
          <a:xfrm>
            <a:off x="5085702" y="7830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14" name="Google Shape;1114;p94"/>
          <p:cNvSpPr txBox="1"/>
          <p:nvPr/>
        </p:nvSpPr>
        <p:spPr>
          <a:xfrm>
            <a:off x="919488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15" name="Google Shape;1115;p94"/>
          <p:cNvSpPr txBox="1"/>
          <p:nvPr/>
        </p:nvSpPr>
        <p:spPr>
          <a:xfrm>
            <a:off x="10393787" y="199475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Junco Bird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16" name="Google Shape;1116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2661" y="1124125"/>
            <a:ext cx="2417883" cy="195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6790" y="4117049"/>
            <a:ext cx="3068757" cy="89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94"/>
          <p:cNvSpPr txBox="1"/>
          <p:nvPr/>
        </p:nvSpPr>
        <p:spPr>
          <a:xfrm>
            <a:off x="1928268" y="3643275"/>
            <a:ext cx="1881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Input-Gradient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19" name="Google Shape;111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677368" y="4858926"/>
            <a:ext cx="247588" cy="6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94"/>
          <p:cNvSpPr txBox="1"/>
          <p:nvPr/>
        </p:nvSpPr>
        <p:spPr>
          <a:xfrm>
            <a:off x="2463759" y="5373450"/>
            <a:ext cx="827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Logit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21" name="Google Shape;112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034016" y="5011325"/>
            <a:ext cx="247588" cy="9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94"/>
          <p:cNvPicPr preferRelativeResize="0"/>
          <p:nvPr/>
        </p:nvPicPr>
        <p:blipFill rotWithShape="1">
          <a:blip r:embed="rId8">
            <a:alphaModFix/>
          </a:blip>
          <a:srcRect b="0" l="0" r="86082" t="0"/>
          <a:stretch/>
        </p:blipFill>
        <p:spPr>
          <a:xfrm>
            <a:off x="4756972" y="4026175"/>
            <a:ext cx="2303448" cy="22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94"/>
          <p:cNvSpPr txBox="1"/>
          <p:nvPr/>
        </p:nvSpPr>
        <p:spPr>
          <a:xfrm>
            <a:off x="1746238" y="5767825"/>
            <a:ext cx="827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24" name="Google Shape;1124;p94"/>
          <p:cNvSpPr txBox="1"/>
          <p:nvPr/>
        </p:nvSpPr>
        <p:spPr>
          <a:xfrm>
            <a:off x="8014020" y="4044825"/>
            <a:ext cx="3581700" cy="12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Challenges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b="1" lang="en" sz="1800">
                <a:latin typeface="Cambria"/>
                <a:ea typeface="Cambria"/>
                <a:cs typeface="Cambria"/>
                <a:sym typeface="Cambria"/>
              </a:rPr>
              <a:t>Visually noisy &amp; difficult to interpret.</a:t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b="1" lang="en" sz="1800">
                <a:latin typeface="Cambria"/>
                <a:ea typeface="Cambria"/>
                <a:cs typeface="Cambria"/>
                <a:sym typeface="Cambria"/>
              </a:rPr>
              <a:t>‘Gradient saturation.’</a:t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25" name="Google Shape;1125;p94"/>
          <p:cNvSpPr txBox="1"/>
          <p:nvPr/>
        </p:nvSpPr>
        <p:spPr>
          <a:xfrm>
            <a:off x="8898248" y="5560000"/>
            <a:ext cx="220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9"/>
              </a:rPr>
              <a:t>Shrikumar et. al. 2017</a:t>
            </a:r>
            <a:r>
              <a:rPr b="1" lang="en" sz="1200">
                <a:solidFill>
                  <a:srgbClr val="1F497D"/>
                </a:solidFill>
                <a:highlight>
                  <a:srgbClr val="FFFFFF"/>
                </a:highlight>
              </a:rPr>
              <a:t>.</a:t>
            </a:r>
            <a:endParaRPr b="1">
              <a:solidFill>
                <a:srgbClr val="1F497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26" name="Google Shape;1126;p94"/>
          <p:cNvSpPr txBox="1"/>
          <p:nvPr/>
        </p:nvSpPr>
        <p:spPr>
          <a:xfrm>
            <a:off x="0" y="6365450"/>
            <a:ext cx="454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10"/>
              </a:rPr>
              <a:t>Baehrens et. al. 2010</a:t>
            </a:r>
            <a:r>
              <a:rPr b="1" lang="en">
                <a:latin typeface="Cambria"/>
                <a:ea typeface="Cambria"/>
                <a:cs typeface="Cambria"/>
                <a:sym typeface="Cambria"/>
              </a:rPr>
              <a:t>; </a:t>
            </a:r>
            <a:r>
              <a:rPr b="1" lang="en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11"/>
              </a:rPr>
              <a:t>Simonyan et. al. 2014</a:t>
            </a:r>
            <a:r>
              <a:rPr b="1" lang="en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lang="en" sz="1200">
                <a:solidFill>
                  <a:srgbClr val="1F497D"/>
                </a:solidFill>
                <a:highlight>
                  <a:srgbClr val="FFFFFF"/>
                </a:highlight>
              </a:rPr>
              <a:t>.</a:t>
            </a:r>
            <a:endParaRPr b="1">
              <a:solidFill>
                <a:srgbClr val="1F497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5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>
                <a:solidFill>
                  <a:srgbClr val="FF0000"/>
                </a:solidFill>
              </a:rPr>
              <a:t>SmoothGrad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32" name="Google Shape;1132;p95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3" name="Google Shape;1133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4902" y="3238063"/>
            <a:ext cx="247588" cy="6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01" y="1200325"/>
            <a:ext cx="1977466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95"/>
          <p:cNvSpPr txBox="1"/>
          <p:nvPr/>
        </p:nvSpPr>
        <p:spPr>
          <a:xfrm>
            <a:off x="77100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36" name="Google Shape;113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33830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6890" y="1147850"/>
            <a:ext cx="1961659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80767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95"/>
          <p:cNvSpPr txBox="1"/>
          <p:nvPr/>
        </p:nvSpPr>
        <p:spPr>
          <a:xfrm>
            <a:off x="5085702" y="7830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40" name="Google Shape;1140;p95"/>
          <p:cNvSpPr txBox="1"/>
          <p:nvPr/>
        </p:nvSpPr>
        <p:spPr>
          <a:xfrm>
            <a:off x="919488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41" name="Google Shape;1141;p95"/>
          <p:cNvSpPr txBox="1"/>
          <p:nvPr/>
        </p:nvSpPr>
        <p:spPr>
          <a:xfrm>
            <a:off x="10393787" y="199475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Junco Bird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42" name="Google Shape;1142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2661" y="1124125"/>
            <a:ext cx="2417883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95"/>
          <p:cNvSpPr txBox="1"/>
          <p:nvPr/>
        </p:nvSpPr>
        <p:spPr>
          <a:xfrm>
            <a:off x="0" y="6365450"/>
            <a:ext cx="2102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7"/>
              </a:rPr>
              <a:t>Smilkov et. al. 2017</a:t>
            </a:r>
            <a:endParaRPr b="1">
              <a:solidFill>
                <a:srgbClr val="1F497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44" name="Google Shape;1144;p95"/>
          <p:cNvSpPr txBox="1"/>
          <p:nvPr/>
        </p:nvSpPr>
        <p:spPr>
          <a:xfrm>
            <a:off x="5103773" y="4026175"/>
            <a:ext cx="17460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SmoothGrad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45" name="Google Shape;1145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7670" y="4490800"/>
            <a:ext cx="3275780" cy="9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041013" y="5158613"/>
            <a:ext cx="247588" cy="6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95"/>
          <p:cNvSpPr txBox="1"/>
          <p:nvPr/>
        </p:nvSpPr>
        <p:spPr>
          <a:xfrm>
            <a:off x="5911783" y="5792425"/>
            <a:ext cx="1837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Gaussian noise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48" name="Google Shape;1148;p95"/>
          <p:cNvSpPr txBox="1"/>
          <p:nvPr/>
        </p:nvSpPr>
        <p:spPr>
          <a:xfrm>
            <a:off x="8200198" y="4315700"/>
            <a:ext cx="3581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"/>
                <a:ea typeface="Cambria"/>
                <a:cs typeface="Cambria"/>
                <a:sym typeface="Cambria"/>
              </a:rPr>
              <a:t>Average Input-gradient of ‘noisy’ inputs.</a:t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>
                <a:solidFill>
                  <a:srgbClr val="FF0000"/>
                </a:solidFill>
              </a:rPr>
              <a:t>SmoothGrad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54" name="Google Shape;1154;p96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5" name="Google Shape;1155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4902" y="3238063"/>
            <a:ext cx="247588" cy="6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01" y="1200325"/>
            <a:ext cx="1977466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96"/>
          <p:cNvSpPr txBox="1"/>
          <p:nvPr/>
        </p:nvSpPr>
        <p:spPr>
          <a:xfrm>
            <a:off x="77100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58" name="Google Shape;1158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33830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6890" y="1147850"/>
            <a:ext cx="1961659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80767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96"/>
          <p:cNvSpPr txBox="1"/>
          <p:nvPr/>
        </p:nvSpPr>
        <p:spPr>
          <a:xfrm>
            <a:off x="5085702" y="7830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62" name="Google Shape;1162;p96"/>
          <p:cNvSpPr txBox="1"/>
          <p:nvPr/>
        </p:nvSpPr>
        <p:spPr>
          <a:xfrm>
            <a:off x="919488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63" name="Google Shape;1163;p96"/>
          <p:cNvSpPr txBox="1"/>
          <p:nvPr/>
        </p:nvSpPr>
        <p:spPr>
          <a:xfrm>
            <a:off x="10393787" y="199475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Junco Bird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64" name="Google Shape;1164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2661" y="1124125"/>
            <a:ext cx="2417883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96"/>
          <p:cNvSpPr txBox="1"/>
          <p:nvPr/>
        </p:nvSpPr>
        <p:spPr>
          <a:xfrm>
            <a:off x="0" y="6365450"/>
            <a:ext cx="2102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7"/>
              </a:rPr>
              <a:t>Smilkov et. al. 2017</a:t>
            </a:r>
            <a:endParaRPr b="1">
              <a:solidFill>
                <a:srgbClr val="1F497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66" name="Google Shape;1166;p96"/>
          <p:cNvSpPr txBox="1"/>
          <p:nvPr/>
        </p:nvSpPr>
        <p:spPr>
          <a:xfrm>
            <a:off x="1397013" y="3993450"/>
            <a:ext cx="17460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SmoothGrad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67" name="Google Shape;1167;p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0910" y="4458075"/>
            <a:ext cx="3275780" cy="9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3334253" y="5125888"/>
            <a:ext cx="247588" cy="6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96"/>
          <p:cNvSpPr txBox="1"/>
          <p:nvPr/>
        </p:nvSpPr>
        <p:spPr>
          <a:xfrm>
            <a:off x="2205023" y="5759700"/>
            <a:ext cx="1837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Gaussian noise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70" name="Google Shape;1170;p96"/>
          <p:cNvSpPr txBox="1"/>
          <p:nvPr/>
        </p:nvSpPr>
        <p:spPr>
          <a:xfrm>
            <a:off x="8200198" y="4315700"/>
            <a:ext cx="3581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"/>
                <a:ea typeface="Cambria"/>
                <a:cs typeface="Cambria"/>
                <a:sym typeface="Cambria"/>
              </a:rPr>
              <a:t>Average Input-gradient of ‘noisy’ inputs.</a:t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71" name="Google Shape;1171;p96"/>
          <p:cNvPicPr preferRelativeResize="0"/>
          <p:nvPr/>
        </p:nvPicPr>
        <p:blipFill rotWithShape="1">
          <a:blip r:embed="rId9">
            <a:alphaModFix/>
          </a:blip>
          <a:srcRect b="45129" l="46688" r="42571" t="23850"/>
          <a:stretch/>
        </p:blipFill>
        <p:spPr>
          <a:xfrm>
            <a:off x="4786302" y="4135650"/>
            <a:ext cx="2264284" cy="22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97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>
                <a:solidFill>
                  <a:srgbClr val="FF0000"/>
                </a:solidFill>
              </a:rPr>
              <a:t>Integrated Gradients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77" name="Google Shape;1177;p97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8" name="Google Shape;1178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4902" y="3238063"/>
            <a:ext cx="247588" cy="6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01" y="1200325"/>
            <a:ext cx="1977466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97"/>
          <p:cNvSpPr txBox="1"/>
          <p:nvPr/>
        </p:nvSpPr>
        <p:spPr>
          <a:xfrm>
            <a:off x="77100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81" name="Google Shape;118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33830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6890" y="1147850"/>
            <a:ext cx="1961659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80767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97"/>
          <p:cNvSpPr txBox="1"/>
          <p:nvPr/>
        </p:nvSpPr>
        <p:spPr>
          <a:xfrm>
            <a:off x="5085702" y="7830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85" name="Google Shape;1185;p97"/>
          <p:cNvSpPr txBox="1"/>
          <p:nvPr/>
        </p:nvSpPr>
        <p:spPr>
          <a:xfrm>
            <a:off x="919488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86" name="Google Shape;1186;p97"/>
          <p:cNvSpPr txBox="1"/>
          <p:nvPr/>
        </p:nvSpPr>
        <p:spPr>
          <a:xfrm>
            <a:off x="10393787" y="199475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Junco Bird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87" name="Google Shape;1187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2661" y="1124125"/>
            <a:ext cx="2417883" cy="195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152798" y="5046938"/>
            <a:ext cx="247588" cy="6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97"/>
          <p:cNvSpPr txBox="1"/>
          <p:nvPr/>
        </p:nvSpPr>
        <p:spPr>
          <a:xfrm>
            <a:off x="3504323" y="5604550"/>
            <a:ext cx="1837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Baseline input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90" name="Google Shape;1190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6685" y="4567925"/>
            <a:ext cx="4172899" cy="668258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97"/>
          <p:cNvSpPr txBox="1"/>
          <p:nvPr/>
        </p:nvSpPr>
        <p:spPr>
          <a:xfrm>
            <a:off x="8200198" y="4315700"/>
            <a:ext cx="3836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"/>
                <a:ea typeface="Cambria"/>
                <a:cs typeface="Cambria"/>
                <a:sym typeface="Cambria"/>
              </a:rPr>
              <a:t>Path integral: ‘sum’ of interpolated gradients</a:t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92" name="Google Shape;1192;p97"/>
          <p:cNvSpPr txBox="1"/>
          <p:nvPr/>
        </p:nvSpPr>
        <p:spPr>
          <a:xfrm>
            <a:off x="0" y="6410625"/>
            <a:ext cx="248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8"/>
              </a:rPr>
              <a:t>Sundararajan et. al. 2017</a:t>
            </a:r>
            <a:endParaRPr b="1">
              <a:solidFill>
                <a:srgbClr val="1F497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98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>
                <a:solidFill>
                  <a:srgbClr val="FF0000"/>
                </a:solidFill>
              </a:rPr>
              <a:t>Integrated Gradients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98" name="Google Shape;1198;p98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9" name="Google Shape;1199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4902" y="3238063"/>
            <a:ext cx="247588" cy="6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01" y="1200325"/>
            <a:ext cx="1977466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98"/>
          <p:cNvSpPr txBox="1"/>
          <p:nvPr/>
        </p:nvSpPr>
        <p:spPr>
          <a:xfrm>
            <a:off x="77100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02" name="Google Shape;120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33830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6890" y="1147850"/>
            <a:ext cx="1961659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80767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98"/>
          <p:cNvSpPr txBox="1"/>
          <p:nvPr/>
        </p:nvSpPr>
        <p:spPr>
          <a:xfrm>
            <a:off x="5085702" y="7830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06" name="Google Shape;1206;p98"/>
          <p:cNvSpPr txBox="1"/>
          <p:nvPr/>
        </p:nvSpPr>
        <p:spPr>
          <a:xfrm>
            <a:off x="919488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07" name="Google Shape;1207;p98"/>
          <p:cNvSpPr txBox="1"/>
          <p:nvPr/>
        </p:nvSpPr>
        <p:spPr>
          <a:xfrm>
            <a:off x="10393787" y="199475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Junco Bird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08" name="Google Shape;1208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2661" y="1124125"/>
            <a:ext cx="2417883" cy="195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98"/>
          <p:cNvPicPr preferRelativeResize="0"/>
          <p:nvPr/>
        </p:nvPicPr>
        <p:blipFill rotWithShape="1">
          <a:blip r:embed="rId7">
            <a:alphaModFix/>
          </a:blip>
          <a:srcRect b="0" l="71620" r="14287" t="0"/>
          <a:stretch/>
        </p:blipFill>
        <p:spPr>
          <a:xfrm>
            <a:off x="4608122" y="4026175"/>
            <a:ext cx="2601149" cy="2490919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98"/>
          <p:cNvSpPr txBox="1"/>
          <p:nvPr/>
        </p:nvSpPr>
        <p:spPr>
          <a:xfrm>
            <a:off x="8200198" y="4315700"/>
            <a:ext cx="3836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"/>
                <a:ea typeface="Cambria"/>
                <a:cs typeface="Cambria"/>
                <a:sym typeface="Cambria"/>
              </a:rPr>
              <a:t>Path integral: ‘sum’ of interpolated gradients</a:t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11" name="Google Shape;1211;p98"/>
          <p:cNvSpPr txBox="1"/>
          <p:nvPr/>
        </p:nvSpPr>
        <p:spPr>
          <a:xfrm>
            <a:off x="0" y="6410625"/>
            <a:ext cx="248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8"/>
              </a:rPr>
              <a:t>Sundararajan et. al. 2017</a:t>
            </a:r>
            <a:endParaRPr b="1">
              <a:solidFill>
                <a:srgbClr val="1F497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12" name="Google Shape;121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34779" y="5251563"/>
            <a:ext cx="247588" cy="6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98"/>
          <p:cNvSpPr txBox="1"/>
          <p:nvPr/>
        </p:nvSpPr>
        <p:spPr>
          <a:xfrm>
            <a:off x="86303" y="5809175"/>
            <a:ext cx="1837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Baseline input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14" name="Google Shape;1214;p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8665" y="4772550"/>
            <a:ext cx="4172899" cy="668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99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>
                <a:solidFill>
                  <a:srgbClr val="FF0000"/>
                </a:solidFill>
              </a:rPr>
              <a:t>Gradient-Input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20" name="Google Shape;1220;p99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1" name="Google Shape;122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4902" y="3238063"/>
            <a:ext cx="247588" cy="6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01" y="1200325"/>
            <a:ext cx="1977466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99"/>
          <p:cNvSpPr txBox="1"/>
          <p:nvPr/>
        </p:nvSpPr>
        <p:spPr>
          <a:xfrm>
            <a:off x="77100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24" name="Google Shape;122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33830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6890" y="1147850"/>
            <a:ext cx="1961659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80767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99"/>
          <p:cNvSpPr txBox="1"/>
          <p:nvPr/>
        </p:nvSpPr>
        <p:spPr>
          <a:xfrm>
            <a:off x="5085702" y="7830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28" name="Google Shape;1228;p99"/>
          <p:cNvSpPr txBox="1"/>
          <p:nvPr/>
        </p:nvSpPr>
        <p:spPr>
          <a:xfrm>
            <a:off x="919488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29" name="Google Shape;1229;p99"/>
          <p:cNvSpPr txBox="1"/>
          <p:nvPr/>
        </p:nvSpPr>
        <p:spPr>
          <a:xfrm>
            <a:off x="10393787" y="199475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Junco Bird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30" name="Google Shape;1230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2661" y="1124125"/>
            <a:ext cx="2417883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99"/>
          <p:cNvSpPr txBox="1"/>
          <p:nvPr/>
        </p:nvSpPr>
        <p:spPr>
          <a:xfrm>
            <a:off x="5014360" y="4225725"/>
            <a:ext cx="1988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Gradient-Input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32" name="Google Shape;1232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5210421" y="5172938"/>
            <a:ext cx="247588" cy="6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99"/>
          <p:cNvSpPr txBox="1"/>
          <p:nvPr/>
        </p:nvSpPr>
        <p:spPr>
          <a:xfrm>
            <a:off x="4462721" y="5785075"/>
            <a:ext cx="1837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Input gradient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34" name="Google Shape;1234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3446" y="4842200"/>
            <a:ext cx="1771207" cy="35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099569">
            <a:off x="6643672" y="5085553"/>
            <a:ext cx="247619" cy="633721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99"/>
          <p:cNvSpPr txBox="1"/>
          <p:nvPr/>
        </p:nvSpPr>
        <p:spPr>
          <a:xfrm>
            <a:off x="6682190" y="5637850"/>
            <a:ext cx="778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37" name="Google Shape;1237;p99"/>
          <p:cNvSpPr txBox="1"/>
          <p:nvPr/>
        </p:nvSpPr>
        <p:spPr>
          <a:xfrm>
            <a:off x="8200198" y="4315700"/>
            <a:ext cx="3836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"/>
                <a:ea typeface="Cambria"/>
                <a:cs typeface="Cambria"/>
                <a:sym typeface="Cambria"/>
              </a:rPr>
              <a:t>Element-wise product of input-gradient and input.</a:t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38" name="Google Shape;1238;p99"/>
          <p:cNvSpPr txBox="1"/>
          <p:nvPr/>
        </p:nvSpPr>
        <p:spPr>
          <a:xfrm>
            <a:off x="0" y="6356350"/>
            <a:ext cx="4177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8"/>
              </a:rPr>
              <a:t>Shrikumar et. al. 2017</a:t>
            </a:r>
            <a:r>
              <a:rPr lang="en"/>
              <a:t>, </a:t>
            </a:r>
            <a:r>
              <a:rPr b="1" lang="en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9"/>
              </a:rPr>
              <a:t>Ancona et. al. 2018.</a:t>
            </a:r>
            <a:endParaRPr b="1">
              <a:solidFill>
                <a:srgbClr val="1F497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00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>
                <a:solidFill>
                  <a:srgbClr val="FF0000"/>
                </a:solidFill>
              </a:rPr>
              <a:t>Gradient-Input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44" name="Google Shape;1244;p100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5" name="Google Shape;1245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4902" y="3238063"/>
            <a:ext cx="247588" cy="6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01" y="1200325"/>
            <a:ext cx="1977466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100"/>
          <p:cNvSpPr txBox="1"/>
          <p:nvPr/>
        </p:nvSpPr>
        <p:spPr>
          <a:xfrm>
            <a:off x="77100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48" name="Google Shape;1248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33830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6890" y="1147850"/>
            <a:ext cx="1961659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80767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100"/>
          <p:cNvSpPr txBox="1"/>
          <p:nvPr/>
        </p:nvSpPr>
        <p:spPr>
          <a:xfrm>
            <a:off x="5085702" y="7830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52" name="Google Shape;1252;p100"/>
          <p:cNvSpPr txBox="1"/>
          <p:nvPr/>
        </p:nvSpPr>
        <p:spPr>
          <a:xfrm>
            <a:off x="919488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53" name="Google Shape;1253;p100"/>
          <p:cNvSpPr txBox="1"/>
          <p:nvPr/>
        </p:nvSpPr>
        <p:spPr>
          <a:xfrm>
            <a:off x="10393787" y="199475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Junco Bird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54" name="Google Shape;1254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2661" y="1124125"/>
            <a:ext cx="2417883" cy="195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100"/>
          <p:cNvPicPr preferRelativeResize="0"/>
          <p:nvPr/>
        </p:nvPicPr>
        <p:blipFill rotWithShape="1">
          <a:blip r:embed="rId7">
            <a:alphaModFix/>
          </a:blip>
          <a:srcRect b="0" l="86202" r="0" t="0"/>
          <a:stretch/>
        </p:blipFill>
        <p:spPr>
          <a:xfrm>
            <a:off x="4775930" y="4114925"/>
            <a:ext cx="2417895" cy="2364715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100"/>
          <p:cNvSpPr txBox="1"/>
          <p:nvPr/>
        </p:nvSpPr>
        <p:spPr>
          <a:xfrm>
            <a:off x="1382881" y="3993450"/>
            <a:ext cx="1988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Gradient-Input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57" name="Google Shape;1257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578942" y="4940663"/>
            <a:ext cx="247588" cy="6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00"/>
          <p:cNvSpPr txBox="1"/>
          <p:nvPr/>
        </p:nvSpPr>
        <p:spPr>
          <a:xfrm>
            <a:off x="831242" y="5552800"/>
            <a:ext cx="1837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logit gradient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59" name="Google Shape;1259;p1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1967" y="4609925"/>
            <a:ext cx="1771207" cy="35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099569">
            <a:off x="3012193" y="4853278"/>
            <a:ext cx="247619" cy="633721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00"/>
          <p:cNvSpPr txBox="1"/>
          <p:nvPr/>
        </p:nvSpPr>
        <p:spPr>
          <a:xfrm>
            <a:off x="3050712" y="5405575"/>
            <a:ext cx="778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62" name="Google Shape;1262;p100"/>
          <p:cNvSpPr txBox="1"/>
          <p:nvPr/>
        </p:nvSpPr>
        <p:spPr>
          <a:xfrm>
            <a:off x="0" y="6356350"/>
            <a:ext cx="4177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9"/>
              </a:rPr>
              <a:t>Shrikumar et. al. 2017</a:t>
            </a:r>
            <a:r>
              <a:rPr lang="en"/>
              <a:t>, </a:t>
            </a:r>
            <a:r>
              <a:rPr b="1" lang="en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10"/>
              </a:rPr>
              <a:t>Ancona et. al. 2018.</a:t>
            </a:r>
            <a:endParaRPr b="1">
              <a:solidFill>
                <a:srgbClr val="1F497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63" name="Google Shape;1263;p100"/>
          <p:cNvSpPr txBox="1"/>
          <p:nvPr/>
        </p:nvSpPr>
        <p:spPr>
          <a:xfrm>
            <a:off x="8200198" y="4315700"/>
            <a:ext cx="3836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"/>
                <a:ea typeface="Cambria"/>
                <a:cs typeface="Cambria"/>
                <a:sym typeface="Cambria"/>
              </a:rPr>
              <a:t>Element-wise product of input-gradient and input.</a:t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01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/>
              <a:t>‘Modified Backprop’ Approaches</a:t>
            </a:r>
            <a:endParaRPr b="1"/>
          </a:p>
        </p:txBody>
      </p:sp>
      <p:sp>
        <p:nvSpPr>
          <p:cNvPr id="1269" name="Google Shape;1269;p101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0" name="Google Shape;1270;p101"/>
          <p:cNvSpPr txBox="1"/>
          <p:nvPr>
            <p:ph idx="1" type="body"/>
          </p:nvPr>
        </p:nvSpPr>
        <p:spPr>
          <a:xfrm>
            <a:off x="0" y="982500"/>
            <a:ext cx="121890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Compute feature relevance by modifying the backpropagation.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  <p:sp>
        <p:nvSpPr>
          <p:cNvPr id="1271" name="Google Shape;1271;p101"/>
          <p:cNvSpPr txBox="1"/>
          <p:nvPr/>
        </p:nvSpPr>
        <p:spPr>
          <a:xfrm>
            <a:off x="139240" y="2353125"/>
            <a:ext cx="762900" cy="6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72" name="Google Shape;1272;p101"/>
          <p:cNvSpPr txBox="1"/>
          <p:nvPr/>
        </p:nvSpPr>
        <p:spPr>
          <a:xfrm>
            <a:off x="9860283" y="2684850"/>
            <a:ext cx="17643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Why Model Understanding?</a:t>
            </a:r>
            <a:endParaRPr/>
          </a:p>
        </p:txBody>
      </p:sp>
      <p:sp>
        <p:nvSpPr>
          <p:cNvPr id="298" name="Google Shape;298;p48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48"/>
          <p:cNvSpPr/>
          <p:nvPr/>
        </p:nvSpPr>
        <p:spPr>
          <a:xfrm>
            <a:off x="692480" y="5144927"/>
            <a:ext cx="1852500" cy="7329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A86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Predictive </a:t>
            </a:r>
            <a:endParaRPr sz="20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Model</a:t>
            </a:r>
            <a:endParaRPr sz="20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Bug" id="300" name="Google Shape;30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798" y="5489802"/>
            <a:ext cx="453302" cy="453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48"/>
          <p:cNvCxnSpPr/>
          <p:nvPr/>
        </p:nvCxnSpPr>
        <p:spPr>
          <a:xfrm>
            <a:off x="1618795" y="3808675"/>
            <a:ext cx="0" cy="1197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2" name="Google Shape;302;p48"/>
          <p:cNvSpPr txBox="1"/>
          <p:nvPr/>
        </p:nvSpPr>
        <p:spPr>
          <a:xfrm>
            <a:off x="518570" y="1928825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Loan Applicant Details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303" name="Google Shape;303;p48"/>
          <p:cNvCxnSpPr/>
          <p:nvPr/>
        </p:nvCxnSpPr>
        <p:spPr>
          <a:xfrm flipH="1" rot="10800000">
            <a:off x="2617820" y="5479975"/>
            <a:ext cx="1172700" cy="4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4" name="Google Shape;304;p48"/>
          <p:cNvSpPr txBox="1"/>
          <p:nvPr/>
        </p:nvSpPr>
        <p:spPr>
          <a:xfrm>
            <a:off x="3872444" y="5244825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Prediction = Denied Loan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5" name="Google Shape;305;p48"/>
          <p:cNvSpPr txBox="1"/>
          <p:nvPr/>
        </p:nvSpPr>
        <p:spPr>
          <a:xfrm>
            <a:off x="4177855" y="2778488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Model Understanding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06" name="Google Shape;30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2893" y="4171755"/>
            <a:ext cx="1498525" cy="14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573" y="2513975"/>
            <a:ext cx="1066459" cy="106645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8"/>
          <p:cNvSpPr txBox="1"/>
          <p:nvPr/>
        </p:nvSpPr>
        <p:spPr>
          <a:xfrm>
            <a:off x="4240789" y="3628175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9" name="Google Shape;309;p48"/>
          <p:cNvSpPr/>
          <p:nvPr/>
        </p:nvSpPr>
        <p:spPr>
          <a:xfrm>
            <a:off x="4133141" y="3357825"/>
            <a:ext cx="2152500" cy="1787100"/>
          </a:xfrm>
          <a:prstGeom prst="verticalScroll">
            <a:avLst>
              <a:gd fmla="val 12500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Increase salary by 50K + pay credit card bills on time for next 3 months to get a loan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8"/>
          <p:cNvSpPr txBox="1"/>
          <p:nvPr/>
        </p:nvSpPr>
        <p:spPr>
          <a:xfrm>
            <a:off x="7222893" y="5790225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Loan Applicant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11" name="Google Shape;311;p48"/>
          <p:cNvSpPr/>
          <p:nvPr/>
        </p:nvSpPr>
        <p:spPr>
          <a:xfrm>
            <a:off x="8070281" y="1690825"/>
            <a:ext cx="2994600" cy="1732500"/>
          </a:xfrm>
          <a:prstGeom prst="wedgeEllipseCallout">
            <a:avLst>
              <a:gd fmla="val -51362" name="adj1"/>
              <a:gd fmla="val 8605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I have some means for recourse. Let me go and work on my promotion and pay my bills on time.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12" name="Google Shape;312;p48"/>
          <p:cNvSpPr/>
          <p:nvPr/>
        </p:nvSpPr>
        <p:spPr>
          <a:xfrm>
            <a:off x="1618795" y="2233625"/>
            <a:ext cx="8460900" cy="236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Model understanding helps provide recourse to individuals who are adversely affected by model predictions. </a:t>
            </a:r>
            <a:endParaRPr sz="24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02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/>
              <a:t>‘Modified Backprop’ Approaches</a:t>
            </a:r>
            <a:endParaRPr b="1"/>
          </a:p>
        </p:txBody>
      </p:sp>
      <p:sp>
        <p:nvSpPr>
          <p:cNvPr id="1278" name="Google Shape;1278;p102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9" name="Google Shape;1279;p102"/>
          <p:cNvSpPr txBox="1"/>
          <p:nvPr>
            <p:ph idx="1" type="body"/>
          </p:nvPr>
        </p:nvSpPr>
        <p:spPr>
          <a:xfrm>
            <a:off x="0" y="982500"/>
            <a:ext cx="121890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Compute feature relevance by modifying the backpropagation.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  <p:pic>
        <p:nvPicPr>
          <p:cNvPr id="1280" name="Google Shape;1280;p102"/>
          <p:cNvPicPr preferRelativeResize="0"/>
          <p:nvPr/>
        </p:nvPicPr>
        <p:blipFill rotWithShape="1">
          <a:blip r:embed="rId3">
            <a:alphaModFix/>
          </a:blip>
          <a:srcRect b="51541" l="0" r="0" t="0"/>
          <a:stretch/>
        </p:blipFill>
        <p:spPr>
          <a:xfrm>
            <a:off x="91702" y="2309275"/>
            <a:ext cx="9366384" cy="196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102"/>
          <p:cNvSpPr txBox="1"/>
          <p:nvPr/>
        </p:nvSpPr>
        <p:spPr>
          <a:xfrm>
            <a:off x="139240" y="2353125"/>
            <a:ext cx="762900" cy="6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82" name="Google Shape;1282;p102"/>
          <p:cNvSpPr txBox="1"/>
          <p:nvPr/>
        </p:nvSpPr>
        <p:spPr>
          <a:xfrm>
            <a:off x="237341" y="6365450"/>
            <a:ext cx="43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Source: </a:t>
            </a:r>
            <a:r>
              <a:rPr b="1" lang="en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4"/>
              </a:rPr>
              <a:t>Springenberg &amp; Dosovitskiy et. al. 2015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83" name="Google Shape;1283;p102"/>
          <p:cNvSpPr txBox="1"/>
          <p:nvPr/>
        </p:nvSpPr>
        <p:spPr>
          <a:xfrm>
            <a:off x="9860283" y="2684850"/>
            <a:ext cx="17643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03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/>
              <a:t>‘Modified Backprop’ Approaches</a:t>
            </a:r>
            <a:endParaRPr b="1"/>
          </a:p>
        </p:txBody>
      </p:sp>
      <p:sp>
        <p:nvSpPr>
          <p:cNvPr id="1289" name="Google Shape;1289;p103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0" name="Google Shape;1290;p103"/>
          <p:cNvSpPr txBox="1"/>
          <p:nvPr>
            <p:ph idx="1" type="body"/>
          </p:nvPr>
        </p:nvSpPr>
        <p:spPr>
          <a:xfrm>
            <a:off x="0" y="982500"/>
            <a:ext cx="121890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Compute feature relevance by modifying the backpropagation.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  <p:pic>
        <p:nvPicPr>
          <p:cNvPr id="1291" name="Google Shape;1291;p103"/>
          <p:cNvPicPr preferRelativeResize="0"/>
          <p:nvPr/>
        </p:nvPicPr>
        <p:blipFill rotWithShape="1">
          <a:blip r:embed="rId3">
            <a:alphaModFix/>
          </a:blip>
          <a:srcRect b="51399" l="0" r="0" t="0"/>
          <a:stretch/>
        </p:blipFill>
        <p:spPr>
          <a:xfrm>
            <a:off x="91702" y="2309275"/>
            <a:ext cx="9366384" cy="19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03"/>
          <p:cNvSpPr txBox="1"/>
          <p:nvPr/>
        </p:nvSpPr>
        <p:spPr>
          <a:xfrm>
            <a:off x="139240" y="2353125"/>
            <a:ext cx="762900" cy="6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93" name="Google Shape;1293;p103"/>
          <p:cNvSpPr txBox="1"/>
          <p:nvPr/>
        </p:nvSpPr>
        <p:spPr>
          <a:xfrm>
            <a:off x="237341" y="6365450"/>
            <a:ext cx="43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Source: </a:t>
            </a:r>
            <a:r>
              <a:rPr b="1" lang="en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4"/>
              </a:rPr>
              <a:t>Springenberg &amp; Dosovitskiy et. al. 2015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94" name="Google Shape;1294;p103"/>
          <p:cNvPicPr preferRelativeResize="0"/>
          <p:nvPr/>
        </p:nvPicPr>
        <p:blipFill rotWithShape="1">
          <a:blip r:embed="rId3">
            <a:alphaModFix/>
          </a:blip>
          <a:srcRect b="0" l="0" r="0" t="75723"/>
          <a:stretch/>
        </p:blipFill>
        <p:spPr>
          <a:xfrm>
            <a:off x="91702" y="4317950"/>
            <a:ext cx="9366384" cy="9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04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/>
              <a:t>Attribution: </a:t>
            </a:r>
            <a:r>
              <a:rPr b="1" lang="en">
                <a:solidFill>
                  <a:srgbClr val="FF0000"/>
                </a:solidFill>
              </a:rPr>
              <a:t>Guided BackProp</a:t>
            </a:r>
            <a:endParaRPr b="1"/>
          </a:p>
        </p:txBody>
      </p:sp>
      <p:sp>
        <p:nvSpPr>
          <p:cNvPr id="1300" name="Google Shape;1300;p104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1" name="Google Shape;1301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833" y="3377801"/>
            <a:ext cx="247588" cy="6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01" y="1200325"/>
            <a:ext cx="1977466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04"/>
          <p:cNvSpPr txBox="1"/>
          <p:nvPr/>
        </p:nvSpPr>
        <p:spPr>
          <a:xfrm>
            <a:off x="77100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04" name="Google Shape;1304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33830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6890" y="1147850"/>
            <a:ext cx="1961659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80767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104"/>
          <p:cNvSpPr txBox="1"/>
          <p:nvPr/>
        </p:nvSpPr>
        <p:spPr>
          <a:xfrm>
            <a:off x="5085702" y="7830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08" name="Google Shape;1308;p104"/>
          <p:cNvSpPr txBox="1"/>
          <p:nvPr/>
        </p:nvSpPr>
        <p:spPr>
          <a:xfrm>
            <a:off x="919488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09" name="Google Shape;1309;p104"/>
          <p:cNvSpPr txBox="1"/>
          <p:nvPr/>
        </p:nvSpPr>
        <p:spPr>
          <a:xfrm>
            <a:off x="10393787" y="199475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Junco Bird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10" name="Google Shape;1310;p104"/>
          <p:cNvPicPr preferRelativeResize="0"/>
          <p:nvPr/>
        </p:nvPicPr>
        <p:blipFill rotWithShape="1">
          <a:blip r:embed="rId6">
            <a:alphaModFix/>
          </a:blip>
          <a:srcRect b="0" l="28525" r="57468" t="0"/>
          <a:stretch/>
        </p:blipFill>
        <p:spPr>
          <a:xfrm>
            <a:off x="4809896" y="4458030"/>
            <a:ext cx="2303424" cy="2219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2661" y="1124125"/>
            <a:ext cx="2417883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04"/>
          <p:cNvSpPr txBox="1"/>
          <p:nvPr/>
        </p:nvSpPr>
        <p:spPr>
          <a:xfrm>
            <a:off x="5111646" y="4087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Guided BackProp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05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/>
              <a:t>Attribution: </a:t>
            </a:r>
            <a:r>
              <a:rPr b="1" lang="en">
                <a:solidFill>
                  <a:srgbClr val="FF0000"/>
                </a:solidFill>
              </a:rPr>
              <a:t>Guided BackProp</a:t>
            </a:r>
            <a:endParaRPr b="1"/>
          </a:p>
        </p:txBody>
      </p:sp>
      <p:sp>
        <p:nvSpPr>
          <p:cNvPr id="1318" name="Google Shape;1318;p105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9" name="Google Shape;1319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833" y="3377801"/>
            <a:ext cx="247588" cy="6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01" y="1200325"/>
            <a:ext cx="1977466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05"/>
          <p:cNvSpPr txBox="1"/>
          <p:nvPr/>
        </p:nvSpPr>
        <p:spPr>
          <a:xfrm>
            <a:off x="77100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22" name="Google Shape;1322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33830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6890" y="1147850"/>
            <a:ext cx="1961659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80767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05"/>
          <p:cNvSpPr txBox="1"/>
          <p:nvPr/>
        </p:nvSpPr>
        <p:spPr>
          <a:xfrm>
            <a:off x="5085702" y="7830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26" name="Google Shape;1326;p105"/>
          <p:cNvSpPr txBox="1"/>
          <p:nvPr/>
        </p:nvSpPr>
        <p:spPr>
          <a:xfrm>
            <a:off x="919488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27" name="Google Shape;1327;p105"/>
          <p:cNvSpPr txBox="1"/>
          <p:nvPr/>
        </p:nvSpPr>
        <p:spPr>
          <a:xfrm>
            <a:off x="10393787" y="199475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Junco Bird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28" name="Google Shape;1328;p105"/>
          <p:cNvPicPr preferRelativeResize="0"/>
          <p:nvPr/>
        </p:nvPicPr>
        <p:blipFill rotWithShape="1">
          <a:blip r:embed="rId6">
            <a:alphaModFix/>
          </a:blip>
          <a:srcRect b="0" l="28525" r="57468" t="0"/>
          <a:stretch/>
        </p:blipFill>
        <p:spPr>
          <a:xfrm>
            <a:off x="4809896" y="4458030"/>
            <a:ext cx="2303424" cy="2219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2661" y="1124125"/>
            <a:ext cx="2417883" cy="195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105"/>
          <p:cNvPicPr preferRelativeResize="0"/>
          <p:nvPr/>
        </p:nvPicPr>
        <p:blipFill rotWithShape="1">
          <a:blip r:embed="rId6">
            <a:alphaModFix/>
          </a:blip>
          <a:srcRect b="0" l="0" r="86082" t="0"/>
          <a:stretch/>
        </p:blipFill>
        <p:spPr>
          <a:xfrm>
            <a:off x="7271493" y="4467625"/>
            <a:ext cx="2303448" cy="22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105"/>
          <p:cNvSpPr txBox="1"/>
          <p:nvPr/>
        </p:nvSpPr>
        <p:spPr>
          <a:xfrm>
            <a:off x="7600223" y="4112275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 Gradient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32" name="Google Shape;1332;p105"/>
          <p:cNvSpPr txBox="1"/>
          <p:nvPr/>
        </p:nvSpPr>
        <p:spPr>
          <a:xfrm>
            <a:off x="5111646" y="4087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Guided BackProp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06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/>
              <a:t>Layer Relevance Propagation (LRP)</a:t>
            </a:r>
            <a:endParaRPr b="1"/>
          </a:p>
        </p:txBody>
      </p:sp>
      <p:sp>
        <p:nvSpPr>
          <p:cNvPr id="1338" name="Google Shape;1338;p106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9" name="Google Shape;1339;p106"/>
          <p:cNvSpPr txBox="1"/>
          <p:nvPr>
            <p:ph idx="1" type="body"/>
          </p:nvPr>
        </p:nvSpPr>
        <p:spPr>
          <a:xfrm>
            <a:off x="0" y="982500"/>
            <a:ext cx="121890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Compute feature relevance iteratively and propagate. Different </a:t>
            </a:r>
            <a:r>
              <a:rPr b="1" lang="en" sz="2700">
                <a:solidFill>
                  <a:srgbClr val="FF0000"/>
                </a:solidFill>
              </a:rPr>
              <a:t>propagation rules</a:t>
            </a:r>
            <a:r>
              <a:rPr lang="en" sz="2700"/>
              <a:t> can be specified.</a:t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  <p:pic>
        <p:nvPicPr>
          <p:cNvPr id="1340" name="Google Shape;1340;p106"/>
          <p:cNvPicPr preferRelativeResize="0"/>
          <p:nvPr/>
        </p:nvPicPr>
        <p:blipFill rotWithShape="1">
          <a:blip r:embed="rId3">
            <a:alphaModFix/>
          </a:blip>
          <a:srcRect b="42941" l="0" r="0" t="0"/>
          <a:stretch/>
        </p:blipFill>
        <p:spPr>
          <a:xfrm>
            <a:off x="2966108" y="1812300"/>
            <a:ext cx="5362131" cy="26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8248280" y="2972105"/>
            <a:ext cx="24765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06"/>
          <p:cNvSpPr txBox="1"/>
          <p:nvPr/>
        </p:nvSpPr>
        <p:spPr>
          <a:xfrm>
            <a:off x="8827743" y="3027325"/>
            <a:ext cx="1056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Output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43" name="Google Shape;1343;p106"/>
          <p:cNvSpPr txBox="1"/>
          <p:nvPr/>
        </p:nvSpPr>
        <p:spPr>
          <a:xfrm>
            <a:off x="1638511" y="3164875"/>
            <a:ext cx="1056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44" name="Google Shape;1344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2749806" y="3109655"/>
            <a:ext cx="24765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06"/>
          <p:cNvSpPr txBox="1"/>
          <p:nvPr/>
        </p:nvSpPr>
        <p:spPr>
          <a:xfrm>
            <a:off x="237341" y="6365450"/>
            <a:ext cx="43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Source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: </a:t>
            </a:r>
            <a:r>
              <a:rPr b="1" lang="en">
                <a:solidFill>
                  <a:srgbClr val="1F497D"/>
                </a:solidFill>
                <a:latin typeface="Cambria"/>
                <a:ea typeface="Cambria"/>
                <a:cs typeface="Cambria"/>
                <a:sym typeface="Cambria"/>
              </a:rPr>
              <a:t>heatmapping.org; </a:t>
            </a:r>
            <a:r>
              <a:rPr b="1" lang="en" sz="1200">
                <a:solidFill>
                  <a:srgbClr val="1F497D"/>
                </a:solidFill>
                <a:highlight>
                  <a:srgbClr val="FFFFFF"/>
                </a:highlight>
              </a:rPr>
              <a:t>ECML-PKDD 2020 Tutorial.</a:t>
            </a:r>
            <a:endParaRPr b="1">
              <a:solidFill>
                <a:srgbClr val="1F497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07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/>
              <a:t>Layer Relevance Propagation (LRP)</a:t>
            </a:r>
            <a:endParaRPr b="1"/>
          </a:p>
        </p:txBody>
      </p:sp>
      <p:sp>
        <p:nvSpPr>
          <p:cNvPr id="1351" name="Google Shape;1351;p107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2" name="Google Shape;1352;p107"/>
          <p:cNvSpPr txBox="1"/>
          <p:nvPr>
            <p:ph idx="1" type="body"/>
          </p:nvPr>
        </p:nvSpPr>
        <p:spPr>
          <a:xfrm>
            <a:off x="0" y="982500"/>
            <a:ext cx="121890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Compute feature relevance iteratively and propagate. Different </a:t>
            </a:r>
            <a:r>
              <a:rPr b="1" lang="en" sz="2700">
                <a:solidFill>
                  <a:srgbClr val="FF0000"/>
                </a:solidFill>
              </a:rPr>
              <a:t>propagation rules</a:t>
            </a:r>
            <a:r>
              <a:rPr lang="en" sz="2700"/>
              <a:t> can be specified.</a:t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  <p:pic>
        <p:nvPicPr>
          <p:cNvPr id="1353" name="Google Shape;135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108" y="1812300"/>
            <a:ext cx="5362131" cy="467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8248280" y="2972105"/>
            <a:ext cx="24765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107"/>
          <p:cNvSpPr txBox="1"/>
          <p:nvPr/>
        </p:nvSpPr>
        <p:spPr>
          <a:xfrm>
            <a:off x="8827743" y="3027325"/>
            <a:ext cx="1056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Output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56" name="Google Shape;1356;p107"/>
          <p:cNvSpPr txBox="1"/>
          <p:nvPr/>
        </p:nvSpPr>
        <p:spPr>
          <a:xfrm>
            <a:off x="1638511" y="3164875"/>
            <a:ext cx="1056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57" name="Google Shape;1357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2749806" y="3109655"/>
            <a:ext cx="24765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107"/>
          <p:cNvSpPr txBox="1"/>
          <p:nvPr/>
        </p:nvSpPr>
        <p:spPr>
          <a:xfrm>
            <a:off x="237341" y="6365450"/>
            <a:ext cx="431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Source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: </a:t>
            </a:r>
            <a:r>
              <a:rPr b="1" lang="en">
                <a:solidFill>
                  <a:srgbClr val="1F497D"/>
                </a:solidFill>
                <a:latin typeface="Cambria"/>
                <a:ea typeface="Cambria"/>
                <a:cs typeface="Cambria"/>
                <a:sym typeface="Cambria"/>
              </a:rPr>
              <a:t>heatmapping.org; </a:t>
            </a:r>
            <a:r>
              <a:rPr b="1" lang="en" sz="1200">
                <a:solidFill>
                  <a:srgbClr val="1F497D"/>
                </a:solidFill>
                <a:highlight>
                  <a:srgbClr val="FFFFFF"/>
                </a:highlight>
              </a:rPr>
              <a:t>ECML-PKDD 2020 Tutorial.</a:t>
            </a:r>
            <a:endParaRPr b="1">
              <a:solidFill>
                <a:srgbClr val="1F497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08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/>
              <a:t>Layer Relevance Propagation (LRP)</a:t>
            </a:r>
            <a:endParaRPr b="1"/>
          </a:p>
        </p:txBody>
      </p:sp>
      <p:sp>
        <p:nvSpPr>
          <p:cNvPr id="1364" name="Google Shape;1364;p108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5" name="Google Shape;1365;p108"/>
          <p:cNvSpPr txBox="1"/>
          <p:nvPr/>
        </p:nvSpPr>
        <p:spPr>
          <a:xfrm>
            <a:off x="91102" y="1125150"/>
            <a:ext cx="762900" cy="6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66" name="Google Shape;136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63" y="1604587"/>
            <a:ext cx="1977466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08"/>
          <p:cNvSpPr txBox="1"/>
          <p:nvPr/>
        </p:nvSpPr>
        <p:spPr>
          <a:xfrm>
            <a:off x="722869" y="1177063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68" name="Google Shape;1368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1">
            <a:off x="3334887" y="2267591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8752" y="1552113"/>
            <a:ext cx="1961659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1">
            <a:off x="8028587" y="2267591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08"/>
          <p:cNvSpPr txBox="1"/>
          <p:nvPr/>
        </p:nvSpPr>
        <p:spPr>
          <a:xfrm>
            <a:off x="5037564" y="1187263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2" name="Google Shape;1372;p108"/>
          <p:cNvSpPr txBox="1"/>
          <p:nvPr/>
        </p:nvSpPr>
        <p:spPr>
          <a:xfrm>
            <a:off x="9146749" y="1177063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3" name="Google Shape;1373;p108"/>
          <p:cNvSpPr txBox="1"/>
          <p:nvPr/>
        </p:nvSpPr>
        <p:spPr>
          <a:xfrm>
            <a:off x="10345649" y="2399013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Junco Bird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74" name="Google Shape;1374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1509" y="1604588"/>
            <a:ext cx="2417883" cy="195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108"/>
          <p:cNvPicPr preferRelativeResize="0"/>
          <p:nvPr/>
        </p:nvPicPr>
        <p:blipFill rotWithShape="1">
          <a:blip r:embed="rId7">
            <a:alphaModFix/>
          </a:blip>
          <a:srcRect b="0" l="46720" r="11124" t="56375"/>
          <a:stretch/>
        </p:blipFill>
        <p:spPr>
          <a:xfrm>
            <a:off x="3005498" y="4647050"/>
            <a:ext cx="5825192" cy="20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288" y="4013251"/>
            <a:ext cx="247588" cy="6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09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>
                <a:solidFill>
                  <a:srgbClr val="FF0000"/>
                </a:solidFill>
              </a:rPr>
              <a:t>Recap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382" name="Google Shape;1382;p109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3" name="Google Shape;138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01" y="1200325"/>
            <a:ext cx="1977466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09"/>
          <p:cNvSpPr txBox="1"/>
          <p:nvPr/>
        </p:nvSpPr>
        <p:spPr>
          <a:xfrm>
            <a:off x="77100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85" name="Google Shape;1385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1">
            <a:off x="33830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6890" y="1147850"/>
            <a:ext cx="1961659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1">
            <a:off x="80767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09"/>
          <p:cNvSpPr txBox="1"/>
          <p:nvPr/>
        </p:nvSpPr>
        <p:spPr>
          <a:xfrm>
            <a:off x="5085702" y="7830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9" name="Google Shape;1389;p109"/>
          <p:cNvSpPr txBox="1"/>
          <p:nvPr/>
        </p:nvSpPr>
        <p:spPr>
          <a:xfrm>
            <a:off x="919488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0" name="Google Shape;1390;p109"/>
          <p:cNvSpPr txBox="1"/>
          <p:nvPr/>
        </p:nvSpPr>
        <p:spPr>
          <a:xfrm>
            <a:off x="10393787" y="199475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Junco Bird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91" name="Google Shape;1391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2661" y="1124125"/>
            <a:ext cx="2417883" cy="195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10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>
                <a:solidFill>
                  <a:srgbClr val="FF0000"/>
                </a:solidFill>
              </a:rPr>
              <a:t>Recap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397" name="Google Shape;1397;p110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8" name="Google Shape;139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01" y="1200325"/>
            <a:ext cx="1977466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110"/>
          <p:cNvSpPr txBox="1"/>
          <p:nvPr/>
        </p:nvSpPr>
        <p:spPr>
          <a:xfrm>
            <a:off x="77100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00" name="Google Shape;1400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1">
            <a:off x="33830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6890" y="1147850"/>
            <a:ext cx="1961659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1">
            <a:off x="80767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110"/>
          <p:cNvSpPr txBox="1"/>
          <p:nvPr/>
        </p:nvSpPr>
        <p:spPr>
          <a:xfrm>
            <a:off x="5085702" y="7830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4" name="Google Shape;1404;p110"/>
          <p:cNvSpPr txBox="1"/>
          <p:nvPr/>
        </p:nvSpPr>
        <p:spPr>
          <a:xfrm>
            <a:off x="919488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5" name="Google Shape;1405;p110"/>
          <p:cNvSpPr txBox="1"/>
          <p:nvPr/>
        </p:nvSpPr>
        <p:spPr>
          <a:xfrm>
            <a:off x="10393787" y="199475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Junco Bird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06" name="Google Shape;1406;p110"/>
          <p:cNvPicPr preferRelativeResize="0"/>
          <p:nvPr/>
        </p:nvPicPr>
        <p:blipFill rotWithShape="1">
          <a:blip r:embed="rId6">
            <a:alphaModFix/>
          </a:blip>
          <a:srcRect b="45128" l="14718" r="63784" t="13166"/>
          <a:stretch/>
        </p:blipFill>
        <p:spPr>
          <a:xfrm>
            <a:off x="1436319" y="3370050"/>
            <a:ext cx="2417896" cy="16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2661" y="1124125"/>
            <a:ext cx="2417883" cy="195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11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>
                <a:solidFill>
                  <a:srgbClr val="FF0000"/>
                </a:solidFill>
              </a:rPr>
              <a:t>Recap</a:t>
            </a:r>
            <a:endParaRPr b="1" sz="4000">
              <a:solidFill>
                <a:srgbClr val="FF0000"/>
              </a:solidFill>
            </a:endParaRPr>
          </a:p>
        </p:txBody>
      </p:sp>
      <p:sp>
        <p:nvSpPr>
          <p:cNvPr id="1413" name="Google Shape;1413;p111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4" name="Google Shape;141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01" y="1200325"/>
            <a:ext cx="1977466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111"/>
          <p:cNvSpPr txBox="1"/>
          <p:nvPr/>
        </p:nvSpPr>
        <p:spPr>
          <a:xfrm>
            <a:off x="77100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16" name="Google Shape;1416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1">
            <a:off x="33830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6890" y="1147850"/>
            <a:ext cx="1961659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1">
            <a:off x="80767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11"/>
          <p:cNvSpPr txBox="1"/>
          <p:nvPr/>
        </p:nvSpPr>
        <p:spPr>
          <a:xfrm>
            <a:off x="5085702" y="7830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0" name="Google Shape;1420;p111"/>
          <p:cNvSpPr txBox="1"/>
          <p:nvPr/>
        </p:nvSpPr>
        <p:spPr>
          <a:xfrm>
            <a:off x="919488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1" name="Google Shape;1421;p111"/>
          <p:cNvSpPr txBox="1"/>
          <p:nvPr/>
        </p:nvSpPr>
        <p:spPr>
          <a:xfrm>
            <a:off x="10393787" y="199475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Junco Bird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22" name="Google Shape;1422;p111"/>
          <p:cNvPicPr preferRelativeResize="0"/>
          <p:nvPr/>
        </p:nvPicPr>
        <p:blipFill rotWithShape="1">
          <a:blip r:embed="rId6">
            <a:alphaModFix/>
          </a:blip>
          <a:srcRect b="45128" l="14719" r="0" t="13166"/>
          <a:stretch/>
        </p:blipFill>
        <p:spPr>
          <a:xfrm>
            <a:off x="1436320" y="3370050"/>
            <a:ext cx="9592225" cy="16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111"/>
          <p:cNvPicPr preferRelativeResize="0"/>
          <p:nvPr/>
        </p:nvPicPr>
        <p:blipFill rotWithShape="1">
          <a:blip r:embed="rId6">
            <a:alphaModFix/>
          </a:blip>
          <a:srcRect b="0" l="13320" r="11122" t="56375"/>
          <a:stretch/>
        </p:blipFill>
        <p:spPr>
          <a:xfrm>
            <a:off x="2316470" y="5054050"/>
            <a:ext cx="7875605" cy="15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2661" y="1124125"/>
            <a:ext cx="2417883" cy="195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Why Model Understanding?</a:t>
            </a:r>
            <a:endParaRPr/>
          </a:p>
        </p:txBody>
      </p:sp>
      <p:sp>
        <p:nvSpPr>
          <p:cNvPr id="319" name="Google Shape;319;p49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49"/>
          <p:cNvSpPr/>
          <p:nvPr/>
        </p:nvSpPr>
        <p:spPr>
          <a:xfrm>
            <a:off x="692480" y="5144927"/>
            <a:ext cx="1852500" cy="7329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A86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Predictive </a:t>
            </a:r>
            <a:endParaRPr sz="20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Model</a:t>
            </a:r>
            <a:endParaRPr sz="20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Bug" id="321" name="Google Shape;32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798" y="5489802"/>
            <a:ext cx="453302" cy="453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49"/>
          <p:cNvCxnSpPr>
            <a:stCxn id="323" idx="2"/>
          </p:cNvCxnSpPr>
          <p:nvPr/>
        </p:nvCxnSpPr>
        <p:spPr>
          <a:xfrm flipH="1">
            <a:off x="1608607" y="4080352"/>
            <a:ext cx="10200" cy="106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4" name="Google Shape;324;p49"/>
          <p:cNvSpPr txBox="1"/>
          <p:nvPr/>
        </p:nvSpPr>
        <p:spPr>
          <a:xfrm>
            <a:off x="934866" y="1658000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Patient Data 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325" name="Google Shape;325;p49"/>
          <p:cNvCxnSpPr/>
          <p:nvPr/>
        </p:nvCxnSpPr>
        <p:spPr>
          <a:xfrm flipH="1" rot="10800000">
            <a:off x="2617820" y="5479975"/>
            <a:ext cx="1172700" cy="4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6" name="Google Shape;326;p49"/>
          <p:cNvSpPr txBox="1"/>
          <p:nvPr/>
        </p:nvSpPr>
        <p:spPr>
          <a:xfrm>
            <a:off x="3866707" y="1542313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Model Understanding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7" name="Google Shape;327;p49"/>
          <p:cNvSpPr txBox="1"/>
          <p:nvPr/>
        </p:nvSpPr>
        <p:spPr>
          <a:xfrm>
            <a:off x="4240789" y="3628175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8" name="Google Shape;328;p49"/>
          <p:cNvSpPr/>
          <p:nvPr/>
        </p:nvSpPr>
        <p:spPr>
          <a:xfrm>
            <a:off x="8070281" y="1415400"/>
            <a:ext cx="3369900" cy="2007900"/>
          </a:xfrm>
          <a:prstGeom prst="wedgeEllipseCallout">
            <a:avLst>
              <a:gd fmla="val -46100" name="adj1"/>
              <a:gd fmla="val 7575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This model is using irrelevant features when predicting on female subpopulation. I should not trust its predictions for that group.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9" name="Google Shape;329;p49"/>
          <p:cNvSpPr txBox="1"/>
          <p:nvPr/>
        </p:nvSpPr>
        <p:spPr>
          <a:xfrm>
            <a:off x="4144738" y="3686013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3" name="Google Shape;323;p49"/>
          <p:cNvSpPr/>
          <p:nvPr/>
        </p:nvSpPr>
        <p:spPr>
          <a:xfrm>
            <a:off x="697750" y="2072377"/>
            <a:ext cx="1842114" cy="2007975"/>
          </a:xfrm>
          <a:prstGeom prst="flowChartInternalStorag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25, Female, Cold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32, Male, No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31, Male, Cough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9"/>
          <p:cNvSpPr/>
          <p:nvPr/>
        </p:nvSpPr>
        <p:spPr>
          <a:xfrm>
            <a:off x="3886765" y="4080352"/>
            <a:ext cx="1842114" cy="2007975"/>
          </a:xfrm>
          <a:prstGeom prst="flowChartInternalStorag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Healthy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Sick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Sick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Healthy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Healthy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Sick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1" name="Google Shape;331;p49"/>
          <p:cNvSpPr/>
          <p:nvPr/>
        </p:nvSpPr>
        <p:spPr>
          <a:xfrm>
            <a:off x="3151511" y="1947875"/>
            <a:ext cx="3586200" cy="16041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gender = female,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if ID_num &gt; 200, then sick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gender = male,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if cold = true and cough = true, then sick </a:t>
            </a:r>
            <a:endParaRPr/>
          </a:p>
        </p:txBody>
      </p:sp>
      <p:pic>
        <p:nvPicPr>
          <p:cNvPr id="332" name="Google Shape;33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209" y="3769913"/>
            <a:ext cx="4214091" cy="236790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/>
          <p:nvPr/>
        </p:nvSpPr>
        <p:spPr>
          <a:xfrm>
            <a:off x="1789102" y="2244750"/>
            <a:ext cx="8191200" cy="236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Model understanding helps assess if and when to trust model predictions when making decisions. </a:t>
            </a:r>
            <a:endParaRPr sz="24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12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/>
              <a:t>Additional Methods </a:t>
            </a:r>
            <a:endParaRPr b="1"/>
          </a:p>
        </p:txBody>
      </p:sp>
      <p:sp>
        <p:nvSpPr>
          <p:cNvPr id="1430" name="Google Shape;1430;p112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1" name="Google Shape;1431;p112"/>
          <p:cNvSpPr txBox="1"/>
          <p:nvPr>
            <p:ph idx="1" type="body"/>
          </p:nvPr>
        </p:nvSpPr>
        <p:spPr>
          <a:xfrm>
            <a:off x="0" y="1104175"/>
            <a:ext cx="12189000" cy="4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"/>
              <a:t>Class Activation Mapping </a:t>
            </a:r>
            <a:r>
              <a:rPr lang="en"/>
              <a:t>(Zhou et. al. 2016).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"/>
              <a:t>Meaningful Perturbation</a:t>
            </a:r>
            <a:r>
              <a:rPr lang="en"/>
              <a:t> (Fong et. al. 2017).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"/>
              <a:t>RISE</a:t>
            </a:r>
            <a:r>
              <a:rPr lang="en"/>
              <a:t>  (Petsuik et. al. 2018).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"/>
              <a:t>Extremal Perturbations</a:t>
            </a:r>
            <a:r>
              <a:rPr lang="en"/>
              <a:t> (Fong &amp; Patrick 2019).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"/>
              <a:t>DeepLift</a:t>
            </a:r>
            <a:r>
              <a:rPr lang="en"/>
              <a:t> (Shrikumar et. al. 2018).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"/>
              <a:t>Expected Gradients</a:t>
            </a:r>
            <a:r>
              <a:rPr lang="en"/>
              <a:t> (Erion et. al. 2019)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"/>
              <a:t>Excitation Backprop </a:t>
            </a:r>
            <a:r>
              <a:rPr lang="en"/>
              <a:t>(Zhang et. al. 2016)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"/>
              <a:t>GradCAM </a:t>
            </a:r>
            <a:r>
              <a:rPr lang="en"/>
              <a:t>(Selvaraju et. al. 2016)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"/>
              <a:t>Guided GradCAM </a:t>
            </a:r>
            <a:r>
              <a:rPr lang="en"/>
              <a:t>(Selvaraju et. al. 2016)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"/>
              <a:t>Occlusion </a:t>
            </a:r>
            <a:r>
              <a:rPr lang="en"/>
              <a:t>(Zeiler et. al. 2014).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"/>
              <a:t>Prediction Difference Analysis </a:t>
            </a:r>
            <a:r>
              <a:rPr lang="en"/>
              <a:t>(Gu. et. al. 2019).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"/>
              <a:t>Internal Influence</a:t>
            </a:r>
            <a:r>
              <a:rPr lang="en"/>
              <a:t> (Leino et. al. 2018).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FF0000"/>
                </a:solidFill>
              </a:rPr>
              <a:t>See for additional methods</a:t>
            </a:r>
            <a:r>
              <a:rPr lang="en" sz="3300"/>
              <a:t>:  </a:t>
            </a:r>
            <a:r>
              <a:rPr lang="en" sz="3300" u="sng">
                <a:solidFill>
                  <a:schemeClr val="hlink"/>
                </a:solidFill>
                <a:hlinkClick r:id="rId3"/>
              </a:rPr>
              <a:t>Samek &amp; Montavon et. al. 2020</a:t>
            </a:r>
            <a:r>
              <a:rPr lang="en" sz="3300"/>
              <a:t> </a:t>
            </a:r>
            <a:endParaRPr sz="3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13"/>
          <p:cNvSpPr/>
          <p:nvPr/>
        </p:nvSpPr>
        <p:spPr>
          <a:xfrm>
            <a:off x="899775" y="4160231"/>
            <a:ext cx="4992000" cy="503400"/>
          </a:xfrm>
          <a:prstGeom prst="rect">
            <a:avLst/>
          </a:prstGeom>
          <a:solidFill>
            <a:srgbClr val="00CCFF">
              <a:alpha val="46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13"/>
          <p:cNvSpPr txBox="1"/>
          <p:nvPr>
            <p:ph idx="1" type="body"/>
          </p:nvPr>
        </p:nvSpPr>
        <p:spPr>
          <a:xfrm>
            <a:off x="837990" y="2130425"/>
            <a:ext cx="5434500" cy="3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Explanations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Feature Importances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Rule Based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Saliency Maps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Prototypes/Example Based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Counterfactuals</a:t>
            </a:r>
            <a:endParaRPr/>
          </a:p>
        </p:txBody>
      </p:sp>
      <p:sp>
        <p:nvSpPr>
          <p:cNvPr id="1438" name="Google Shape;1438;p113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mbria"/>
              <a:buNone/>
            </a:pPr>
            <a:r>
              <a:rPr lang="en">
                <a:solidFill>
                  <a:srgbClr val="00CCFF"/>
                </a:solidFill>
              </a:rPr>
              <a:t>Approaches </a:t>
            </a:r>
            <a:r>
              <a:rPr lang="en"/>
              <a:t>for Post hoc Explainability</a:t>
            </a:r>
            <a:endParaRPr/>
          </a:p>
        </p:txBody>
      </p:sp>
      <p:sp>
        <p:nvSpPr>
          <p:cNvPr id="1439" name="Google Shape;1439;p113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0" name="Google Shape;1440;p113"/>
          <p:cNvSpPr txBox="1"/>
          <p:nvPr/>
        </p:nvSpPr>
        <p:spPr>
          <a:xfrm>
            <a:off x="6113620" y="2130425"/>
            <a:ext cx="5693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Global Explanations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Collection of Local Explanations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Representation Based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Model Distillation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Summaries of Counterfactuals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41" name="Google Shape;144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5194" y="191725"/>
            <a:ext cx="1164108" cy="1164059"/>
          </a:xfrm>
          <a:prstGeom prst="rect">
            <a:avLst/>
          </a:prstGeom>
          <a:noFill/>
          <a:ln>
            <a:noFill/>
          </a:ln>
          <a:effectLst>
            <a:outerShdw blurRad="42863" rotWithShape="0" algn="bl">
              <a:srgbClr val="00CCFF"/>
            </a:outerShdw>
          </a:effec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14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>
                <a:solidFill>
                  <a:srgbClr val="FF0000"/>
                </a:solidFill>
              </a:rPr>
              <a:t>Prototype</a:t>
            </a:r>
            <a:r>
              <a:rPr b="1" lang="en"/>
              <a:t> Approaches</a:t>
            </a:r>
            <a:endParaRPr b="1"/>
          </a:p>
        </p:txBody>
      </p:sp>
      <p:sp>
        <p:nvSpPr>
          <p:cNvPr id="1447" name="Google Shape;1447;p114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8" name="Google Shape;1448;p114"/>
          <p:cNvSpPr txBox="1"/>
          <p:nvPr>
            <p:ph idx="1" type="body"/>
          </p:nvPr>
        </p:nvSpPr>
        <p:spPr>
          <a:xfrm>
            <a:off x="0" y="1058700"/>
            <a:ext cx="12189000" cy="53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 sz="3500"/>
              <a:t>Explain a model with synthetic or natural input </a:t>
            </a:r>
            <a:r>
              <a:rPr b="1" lang="en" sz="3500"/>
              <a:t>‘examples’</a:t>
            </a:r>
            <a:r>
              <a:rPr lang="en" sz="3500"/>
              <a:t>. </a:t>
            </a:r>
            <a:endParaRPr sz="3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5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5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15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>
                <a:solidFill>
                  <a:srgbClr val="FF0000"/>
                </a:solidFill>
              </a:rPr>
              <a:t>Prototype</a:t>
            </a:r>
            <a:r>
              <a:rPr b="1" lang="en"/>
              <a:t> Approaches</a:t>
            </a:r>
            <a:endParaRPr b="1"/>
          </a:p>
        </p:txBody>
      </p:sp>
      <p:sp>
        <p:nvSpPr>
          <p:cNvPr id="1454" name="Google Shape;1454;p115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5" name="Google Shape;1455;p115"/>
          <p:cNvSpPr txBox="1"/>
          <p:nvPr>
            <p:ph idx="1" type="body"/>
          </p:nvPr>
        </p:nvSpPr>
        <p:spPr>
          <a:xfrm>
            <a:off x="0" y="1058700"/>
            <a:ext cx="12189000" cy="53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 sz="3500"/>
              <a:t>Explain a model with synthetic or natural input </a:t>
            </a:r>
            <a:r>
              <a:rPr b="1" lang="en" sz="3500"/>
              <a:t>‘examples’</a:t>
            </a:r>
            <a:r>
              <a:rPr lang="en" sz="3500"/>
              <a:t>. </a:t>
            </a:r>
            <a:endParaRPr sz="35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500"/>
          </a:p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" sz="3500"/>
              <a:t>Insights</a:t>
            </a:r>
            <a:endParaRPr b="1" sz="3500"/>
          </a:p>
          <a:p>
            <a:pPr indent="0" lvl="0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45085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Char char="•"/>
            </a:pPr>
            <a:r>
              <a:rPr lang="en" sz="3500"/>
              <a:t>What kind of input is the model </a:t>
            </a:r>
            <a:r>
              <a:rPr b="1" lang="en" sz="3500"/>
              <a:t>most likely to misclassify</a:t>
            </a:r>
            <a:r>
              <a:rPr lang="en" sz="3500"/>
              <a:t>?</a:t>
            </a:r>
            <a:endParaRPr sz="3500"/>
          </a:p>
          <a:p>
            <a:pPr indent="0" lvl="0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45085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Char char="•"/>
            </a:pPr>
            <a:r>
              <a:rPr lang="en" sz="3500"/>
              <a:t>Which training samples are </a:t>
            </a:r>
            <a:r>
              <a:rPr b="1" lang="en" sz="3500"/>
              <a:t>mislabelled</a:t>
            </a:r>
            <a:r>
              <a:rPr lang="en" sz="3500"/>
              <a:t>?</a:t>
            </a:r>
            <a:endParaRPr sz="3500"/>
          </a:p>
          <a:p>
            <a:pPr indent="0" lvl="0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45085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Char char="•"/>
            </a:pPr>
            <a:r>
              <a:rPr lang="en" sz="3500"/>
              <a:t>Which input </a:t>
            </a:r>
            <a:r>
              <a:rPr b="1" lang="en" sz="3500"/>
              <a:t>maximally activates</a:t>
            </a:r>
            <a:r>
              <a:rPr lang="en" sz="3500"/>
              <a:t> an intermediate neuron? </a:t>
            </a:r>
            <a:endParaRPr sz="3500"/>
          </a:p>
          <a:p>
            <a:pPr indent="0" lvl="0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5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5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16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1" name="Google Shape;146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01" y="1200325"/>
            <a:ext cx="1977466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116"/>
          <p:cNvSpPr txBox="1"/>
          <p:nvPr/>
        </p:nvSpPr>
        <p:spPr>
          <a:xfrm>
            <a:off x="77100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63" name="Google Shape;1463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1">
            <a:off x="33830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6890" y="1147850"/>
            <a:ext cx="1961659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1">
            <a:off x="80767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116"/>
          <p:cNvSpPr txBox="1"/>
          <p:nvPr/>
        </p:nvSpPr>
        <p:spPr>
          <a:xfrm>
            <a:off x="5085702" y="7830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67" name="Google Shape;1467;p116"/>
          <p:cNvSpPr txBox="1"/>
          <p:nvPr/>
        </p:nvSpPr>
        <p:spPr>
          <a:xfrm>
            <a:off x="919488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68" name="Google Shape;1468;p116"/>
          <p:cNvSpPr txBox="1"/>
          <p:nvPr/>
        </p:nvSpPr>
        <p:spPr>
          <a:xfrm>
            <a:off x="10393787" y="199475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Junco Bird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69" name="Google Shape;1469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2661" y="1124125"/>
            <a:ext cx="2417883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116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 sz="4100">
                <a:solidFill>
                  <a:srgbClr val="000000"/>
                </a:solidFill>
              </a:rPr>
              <a:t>Training Point Ranking via </a:t>
            </a:r>
            <a:r>
              <a:rPr b="1" lang="en" sz="4100">
                <a:solidFill>
                  <a:srgbClr val="FF0000"/>
                </a:solidFill>
              </a:rPr>
              <a:t>Influence Functions</a:t>
            </a:r>
            <a:endParaRPr b="1" sz="4100">
              <a:solidFill>
                <a:srgbClr val="FF0000"/>
              </a:solidFill>
            </a:endParaRPr>
          </a:p>
        </p:txBody>
      </p:sp>
      <p:sp>
        <p:nvSpPr>
          <p:cNvPr id="1471" name="Google Shape;1471;p116"/>
          <p:cNvSpPr txBox="1"/>
          <p:nvPr>
            <p:ph idx="1" type="body"/>
          </p:nvPr>
        </p:nvSpPr>
        <p:spPr>
          <a:xfrm>
            <a:off x="0" y="3454000"/>
            <a:ext cx="121890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" sz="2900"/>
              <a:t>Which training data points have the most ‘</a:t>
            </a:r>
            <a:r>
              <a:rPr b="1" i="1" lang="en" sz="2900"/>
              <a:t>influence</a:t>
            </a:r>
            <a:r>
              <a:rPr b="1" lang="en" sz="2900"/>
              <a:t>’ on the test loss?</a:t>
            </a:r>
            <a:endParaRPr b="1" sz="29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17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7" name="Google Shape;147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01" y="1200325"/>
            <a:ext cx="1977466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17"/>
          <p:cNvSpPr txBox="1"/>
          <p:nvPr/>
        </p:nvSpPr>
        <p:spPr>
          <a:xfrm>
            <a:off x="77100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79" name="Google Shape;1479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1">
            <a:off x="33830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6890" y="1147850"/>
            <a:ext cx="1961659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1">
            <a:off x="8076725" y="18633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17"/>
          <p:cNvSpPr txBox="1"/>
          <p:nvPr/>
        </p:nvSpPr>
        <p:spPr>
          <a:xfrm>
            <a:off x="5085702" y="7830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83" name="Google Shape;1483;p117"/>
          <p:cNvSpPr txBox="1"/>
          <p:nvPr/>
        </p:nvSpPr>
        <p:spPr>
          <a:xfrm>
            <a:off x="9194887" y="77280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84" name="Google Shape;1484;p117"/>
          <p:cNvSpPr txBox="1"/>
          <p:nvPr/>
        </p:nvSpPr>
        <p:spPr>
          <a:xfrm>
            <a:off x="10393787" y="1994750"/>
            <a:ext cx="1646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Junco Bird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85" name="Google Shape;1485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2661" y="1124125"/>
            <a:ext cx="2417883" cy="19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117"/>
          <p:cNvSpPr txBox="1"/>
          <p:nvPr>
            <p:ph idx="1" type="body"/>
          </p:nvPr>
        </p:nvSpPr>
        <p:spPr>
          <a:xfrm>
            <a:off x="0" y="3454000"/>
            <a:ext cx="121890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" sz="2900"/>
              <a:t>Which training data points have the most ‘</a:t>
            </a:r>
            <a:r>
              <a:rPr b="1" i="1" lang="en" sz="2900"/>
              <a:t>influence</a:t>
            </a:r>
            <a:r>
              <a:rPr b="1" lang="en" sz="2900"/>
              <a:t>’ on the test loss?</a:t>
            </a:r>
            <a:endParaRPr b="1" sz="29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  <p:pic>
        <p:nvPicPr>
          <p:cNvPr id="1487" name="Google Shape;1487;p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0138" y="4451350"/>
            <a:ext cx="2862976" cy="182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1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5514" y="4465325"/>
            <a:ext cx="2601232" cy="182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1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89151" y="4394500"/>
            <a:ext cx="2712268" cy="1828343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117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 sz="4100">
                <a:solidFill>
                  <a:srgbClr val="000000"/>
                </a:solidFill>
              </a:rPr>
              <a:t>Training Point Ranking via </a:t>
            </a:r>
            <a:r>
              <a:rPr b="1" lang="en" sz="4100">
                <a:solidFill>
                  <a:srgbClr val="FF0000"/>
                </a:solidFill>
              </a:rPr>
              <a:t>Influence Functions</a:t>
            </a:r>
            <a:endParaRPr b="1" sz="4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118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6" name="Google Shape;1496;p118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 sz="4100">
                <a:solidFill>
                  <a:srgbClr val="000000"/>
                </a:solidFill>
              </a:rPr>
              <a:t>Training Point Ranking via </a:t>
            </a:r>
            <a:r>
              <a:rPr b="1" lang="en" sz="4100">
                <a:solidFill>
                  <a:srgbClr val="FF0000"/>
                </a:solidFill>
              </a:rPr>
              <a:t>Influence Functions</a:t>
            </a:r>
            <a:endParaRPr b="1" sz="4100">
              <a:solidFill>
                <a:srgbClr val="FF0000"/>
              </a:solidFill>
            </a:endParaRPr>
          </a:p>
        </p:txBody>
      </p:sp>
      <p:sp>
        <p:nvSpPr>
          <p:cNvPr id="1497" name="Google Shape;1497;p118"/>
          <p:cNvSpPr txBox="1"/>
          <p:nvPr>
            <p:ph idx="1" type="body"/>
          </p:nvPr>
        </p:nvSpPr>
        <p:spPr>
          <a:xfrm>
            <a:off x="0" y="122085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" sz="3300"/>
              <a:t>Influence Function</a:t>
            </a:r>
            <a:r>
              <a:rPr lang="en" sz="3300"/>
              <a:t>: </a:t>
            </a:r>
            <a:r>
              <a:rPr lang="en" sz="2900"/>
              <a:t>classic tool used in robust statistics for assessing the effect of a sample on regression parameters (</a:t>
            </a:r>
            <a:r>
              <a:rPr lang="en" sz="2900" u="sng">
                <a:solidFill>
                  <a:srgbClr val="4A86E8"/>
                </a:solidFill>
              </a:rPr>
              <a:t>Cook &amp; Weisberg, 1980</a:t>
            </a:r>
            <a:r>
              <a:rPr lang="en" sz="2900"/>
              <a:t>)</a:t>
            </a:r>
            <a:r>
              <a:rPr lang="en" sz="3300"/>
              <a:t>.</a:t>
            </a:r>
            <a:endParaRPr sz="33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  <p:pic>
        <p:nvPicPr>
          <p:cNvPr id="1498" name="Google Shape;149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7987" y="2845709"/>
            <a:ext cx="2853911" cy="224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040" y="2753323"/>
            <a:ext cx="2853911" cy="22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118"/>
          <p:cNvSpPr txBox="1"/>
          <p:nvPr>
            <p:ph idx="1" type="body"/>
          </p:nvPr>
        </p:nvSpPr>
        <p:spPr>
          <a:xfrm>
            <a:off x="0" y="527665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 sz="2500"/>
              <a:t>Instead of refitting model for every data point, </a:t>
            </a:r>
            <a:r>
              <a:rPr b="1" lang="en" sz="2500"/>
              <a:t>Cook’s distance</a:t>
            </a:r>
            <a:r>
              <a:rPr lang="en" sz="2500"/>
              <a:t> provides analytical alternative.</a:t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19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6" name="Google Shape;1506;p119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 sz="4100">
                <a:solidFill>
                  <a:srgbClr val="000000"/>
                </a:solidFill>
              </a:rPr>
              <a:t>Training Point Ranking via </a:t>
            </a:r>
            <a:r>
              <a:rPr b="1" lang="en" sz="4100">
                <a:solidFill>
                  <a:srgbClr val="FF0000"/>
                </a:solidFill>
              </a:rPr>
              <a:t>Influence Functions</a:t>
            </a:r>
            <a:endParaRPr b="1" sz="4100">
              <a:solidFill>
                <a:srgbClr val="FF0000"/>
              </a:solidFill>
            </a:endParaRPr>
          </a:p>
        </p:txBody>
      </p:sp>
      <p:sp>
        <p:nvSpPr>
          <p:cNvPr id="1507" name="Google Shape;1507;p119"/>
          <p:cNvSpPr txBox="1"/>
          <p:nvPr/>
        </p:nvSpPr>
        <p:spPr>
          <a:xfrm>
            <a:off x="237341" y="6365450"/>
            <a:ext cx="18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Koh &amp; Liang 2017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508" name="Google Shape;1508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184" y="1555925"/>
            <a:ext cx="3188273" cy="36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399999">
            <a:off x="6272577" y="1345466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119"/>
          <p:cNvSpPr txBox="1"/>
          <p:nvPr/>
        </p:nvSpPr>
        <p:spPr>
          <a:xfrm>
            <a:off x="6933815" y="1479725"/>
            <a:ext cx="2045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Training sample point</a:t>
            </a:r>
            <a:endParaRPr b="1" sz="13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11" name="Google Shape;1511;p119"/>
          <p:cNvSpPr txBox="1"/>
          <p:nvPr>
            <p:ph idx="1" type="body"/>
          </p:nvPr>
        </p:nvSpPr>
        <p:spPr>
          <a:xfrm>
            <a:off x="0" y="992250"/>
            <a:ext cx="1218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 sz="1700" u="sng">
                <a:solidFill>
                  <a:srgbClr val="4A86E8"/>
                </a:solidFill>
              </a:rPr>
              <a:t>Koh &amp; Liang (2017)</a:t>
            </a:r>
            <a:r>
              <a:rPr lang="en" sz="2100"/>
              <a:t> extend the ‘Cook’s distance’ insight to modern machine learning setting.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  <p:pic>
        <p:nvPicPr>
          <p:cNvPr id="1512" name="Google Shape;1512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7567" y="1481300"/>
            <a:ext cx="1790252" cy="36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08896" y="1555925"/>
            <a:ext cx="580880" cy="209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20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9" name="Google Shape;1519;p120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 sz="4100">
                <a:solidFill>
                  <a:srgbClr val="000000"/>
                </a:solidFill>
              </a:rPr>
              <a:t>Training Point Ranking via </a:t>
            </a:r>
            <a:r>
              <a:rPr b="1" lang="en" sz="4100">
                <a:solidFill>
                  <a:srgbClr val="FF0000"/>
                </a:solidFill>
              </a:rPr>
              <a:t>Influence Functions</a:t>
            </a:r>
            <a:endParaRPr b="1" sz="4100">
              <a:solidFill>
                <a:srgbClr val="FF0000"/>
              </a:solidFill>
            </a:endParaRPr>
          </a:p>
        </p:txBody>
      </p:sp>
      <p:sp>
        <p:nvSpPr>
          <p:cNvPr id="1520" name="Google Shape;1520;p120"/>
          <p:cNvSpPr txBox="1"/>
          <p:nvPr/>
        </p:nvSpPr>
        <p:spPr>
          <a:xfrm>
            <a:off x="237341" y="6365450"/>
            <a:ext cx="18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Koh &amp; Liang 2017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521" name="Google Shape;1521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184" y="1555925"/>
            <a:ext cx="3188273" cy="36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62" y="2557750"/>
            <a:ext cx="4067082" cy="84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1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399999">
            <a:off x="6272577" y="1345466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120"/>
          <p:cNvSpPr txBox="1"/>
          <p:nvPr/>
        </p:nvSpPr>
        <p:spPr>
          <a:xfrm>
            <a:off x="6933815" y="1479725"/>
            <a:ext cx="2045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Training sample point</a:t>
            </a:r>
            <a:endParaRPr b="1" sz="13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25" name="Google Shape;1525;p120"/>
          <p:cNvSpPr txBox="1"/>
          <p:nvPr/>
        </p:nvSpPr>
        <p:spPr>
          <a:xfrm>
            <a:off x="1319820" y="2116450"/>
            <a:ext cx="2045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ERM Solution</a:t>
            </a:r>
            <a:endParaRPr b="1" sz="21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26" name="Google Shape;1526;p120"/>
          <p:cNvSpPr txBox="1"/>
          <p:nvPr>
            <p:ph idx="1" type="body"/>
          </p:nvPr>
        </p:nvSpPr>
        <p:spPr>
          <a:xfrm>
            <a:off x="0" y="992250"/>
            <a:ext cx="1218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 sz="1700" u="sng">
                <a:solidFill>
                  <a:srgbClr val="4A86E8"/>
                </a:solidFill>
              </a:rPr>
              <a:t>Koh &amp; Liang (2017)</a:t>
            </a:r>
            <a:r>
              <a:rPr lang="en" sz="2100"/>
              <a:t> extend the ‘Cook’s distance’ insight to modern machine learning setting.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  <p:pic>
        <p:nvPicPr>
          <p:cNvPr id="1527" name="Google Shape;1527;p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7567" y="1481300"/>
            <a:ext cx="1790252" cy="36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1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02572" y="2557750"/>
            <a:ext cx="5911915" cy="849462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p120"/>
          <p:cNvSpPr txBox="1"/>
          <p:nvPr/>
        </p:nvSpPr>
        <p:spPr>
          <a:xfrm>
            <a:off x="5335840" y="2100575"/>
            <a:ext cx="422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UpWeighted</a:t>
            </a:r>
            <a:r>
              <a:rPr b="1" lang="en" sz="21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 ERM Solution</a:t>
            </a:r>
            <a:endParaRPr b="1" sz="21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530" name="Google Shape;1530;p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031415" y="2557749"/>
            <a:ext cx="983054" cy="63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1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33614" y="1557500"/>
            <a:ext cx="580880" cy="209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21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7" name="Google Shape;1537;p121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 sz="4100">
                <a:solidFill>
                  <a:srgbClr val="000000"/>
                </a:solidFill>
              </a:rPr>
              <a:t>Training Point Ranking via </a:t>
            </a:r>
            <a:r>
              <a:rPr b="1" lang="en" sz="4100">
                <a:solidFill>
                  <a:srgbClr val="FF0000"/>
                </a:solidFill>
              </a:rPr>
              <a:t>Influence Functions</a:t>
            </a:r>
            <a:endParaRPr b="1" sz="4100">
              <a:solidFill>
                <a:srgbClr val="FF0000"/>
              </a:solidFill>
            </a:endParaRPr>
          </a:p>
        </p:txBody>
      </p:sp>
      <p:sp>
        <p:nvSpPr>
          <p:cNvPr id="1538" name="Google Shape;1538;p121"/>
          <p:cNvSpPr txBox="1"/>
          <p:nvPr/>
        </p:nvSpPr>
        <p:spPr>
          <a:xfrm>
            <a:off x="237341" y="6365450"/>
            <a:ext cx="18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Koh &amp; Liang 2017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539" name="Google Shape;1539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184" y="1555925"/>
            <a:ext cx="3188273" cy="36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62" y="2557750"/>
            <a:ext cx="4067082" cy="84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1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399999">
            <a:off x="6272577" y="1345466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121"/>
          <p:cNvSpPr txBox="1"/>
          <p:nvPr/>
        </p:nvSpPr>
        <p:spPr>
          <a:xfrm>
            <a:off x="6933815" y="1479725"/>
            <a:ext cx="2045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Training sample point</a:t>
            </a:r>
            <a:endParaRPr b="1" sz="13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43" name="Google Shape;1543;p121"/>
          <p:cNvSpPr txBox="1"/>
          <p:nvPr/>
        </p:nvSpPr>
        <p:spPr>
          <a:xfrm>
            <a:off x="1319820" y="2116450"/>
            <a:ext cx="2045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ERM Solution</a:t>
            </a:r>
            <a:endParaRPr b="1" sz="21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44" name="Google Shape;1544;p121"/>
          <p:cNvSpPr txBox="1"/>
          <p:nvPr>
            <p:ph idx="1" type="body"/>
          </p:nvPr>
        </p:nvSpPr>
        <p:spPr>
          <a:xfrm>
            <a:off x="0" y="992250"/>
            <a:ext cx="1218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 sz="1700" u="sng">
                <a:solidFill>
                  <a:srgbClr val="4A86E8"/>
                </a:solidFill>
              </a:rPr>
              <a:t>Koh &amp; Liang (2017)</a:t>
            </a:r>
            <a:r>
              <a:rPr lang="en" sz="2100"/>
              <a:t> extend the ‘Cook’s distance’ insight to modern machine learning setting.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  <p:pic>
        <p:nvPicPr>
          <p:cNvPr id="1545" name="Google Shape;1545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7567" y="1481300"/>
            <a:ext cx="1790252" cy="36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1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02572" y="2557750"/>
            <a:ext cx="5911915" cy="849462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p121"/>
          <p:cNvSpPr txBox="1"/>
          <p:nvPr/>
        </p:nvSpPr>
        <p:spPr>
          <a:xfrm>
            <a:off x="5335840" y="2100575"/>
            <a:ext cx="422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UpWeighted</a:t>
            </a:r>
            <a:r>
              <a:rPr b="1" lang="en" sz="21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 ERM Solution</a:t>
            </a:r>
            <a:endParaRPr b="1" sz="21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48" name="Google Shape;1548;p121"/>
          <p:cNvSpPr txBox="1"/>
          <p:nvPr/>
        </p:nvSpPr>
        <p:spPr>
          <a:xfrm>
            <a:off x="3259809" y="3583750"/>
            <a:ext cx="5418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Influence of Training Point </a:t>
            </a:r>
            <a:r>
              <a:rPr b="1" lang="en" sz="21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on Parameters</a:t>
            </a:r>
            <a:endParaRPr b="1" sz="21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549" name="Google Shape;1549;p1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89652" y="4013650"/>
            <a:ext cx="5087548" cy="9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121"/>
          <p:cNvSpPr txBox="1"/>
          <p:nvPr/>
        </p:nvSpPr>
        <p:spPr>
          <a:xfrm>
            <a:off x="2255698" y="5036313"/>
            <a:ext cx="62202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Influence of Training Point </a:t>
            </a:r>
            <a:r>
              <a:rPr b="1" lang="en" sz="21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on Test-Input’s loss</a:t>
            </a:r>
            <a:endParaRPr b="1" sz="21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551" name="Google Shape;1551;p1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031415" y="2557749"/>
            <a:ext cx="983054" cy="63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1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124467" y="1557500"/>
            <a:ext cx="580880" cy="20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1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37615" y="5585450"/>
            <a:ext cx="6456335" cy="45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5257" y="3875975"/>
            <a:ext cx="2211796" cy="221179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0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Why Model Understanding?</a:t>
            </a:r>
            <a:endParaRPr/>
          </a:p>
        </p:txBody>
      </p:sp>
      <p:sp>
        <p:nvSpPr>
          <p:cNvPr id="341" name="Google Shape;341;p50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50"/>
          <p:cNvSpPr/>
          <p:nvPr/>
        </p:nvSpPr>
        <p:spPr>
          <a:xfrm>
            <a:off x="692480" y="5144927"/>
            <a:ext cx="1852500" cy="7329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A86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Predictive </a:t>
            </a:r>
            <a:endParaRPr sz="20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Model</a:t>
            </a:r>
            <a:endParaRPr sz="20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Bug" id="343" name="Google Shape;34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2798" y="5489802"/>
            <a:ext cx="453302" cy="453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50"/>
          <p:cNvCxnSpPr>
            <a:stCxn id="345" idx="2"/>
          </p:cNvCxnSpPr>
          <p:nvPr/>
        </p:nvCxnSpPr>
        <p:spPr>
          <a:xfrm flipH="1">
            <a:off x="1608607" y="4080352"/>
            <a:ext cx="10200" cy="106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6" name="Google Shape;346;p50"/>
          <p:cNvSpPr txBox="1"/>
          <p:nvPr/>
        </p:nvSpPr>
        <p:spPr>
          <a:xfrm>
            <a:off x="934866" y="1658000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Patient Data 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347" name="Google Shape;347;p50"/>
          <p:cNvCxnSpPr/>
          <p:nvPr/>
        </p:nvCxnSpPr>
        <p:spPr>
          <a:xfrm flipH="1" rot="10800000">
            <a:off x="2617820" y="5479975"/>
            <a:ext cx="1172700" cy="4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8" name="Google Shape;348;p50"/>
          <p:cNvSpPr txBox="1"/>
          <p:nvPr/>
        </p:nvSpPr>
        <p:spPr>
          <a:xfrm>
            <a:off x="3866707" y="1542313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Model Understanding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49" name="Google Shape;349;p50"/>
          <p:cNvSpPr txBox="1"/>
          <p:nvPr/>
        </p:nvSpPr>
        <p:spPr>
          <a:xfrm>
            <a:off x="4240789" y="3628175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0" name="Google Shape;350;p50"/>
          <p:cNvSpPr/>
          <p:nvPr/>
        </p:nvSpPr>
        <p:spPr>
          <a:xfrm>
            <a:off x="8070281" y="1415400"/>
            <a:ext cx="3369900" cy="2007900"/>
          </a:xfrm>
          <a:prstGeom prst="wedgeEllipseCallout">
            <a:avLst>
              <a:gd fmla="val -62070" name="adj1"/>
              <a:gd fmla="val 972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This model is using irrelevant features when predicting on female subpopulation. This cannot be approved!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1" name="Google Shape;351;p50"/>
          <p:cNvSpPr txBox="1"/>
          <p:nvPr/>
        </p:nvSpPr>
        <p:spPr>
          <a:xfrm>
            <a:off x="4144738" y="3686013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Predictions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45" name="Google Shape;345;p50"/>
          <p:cNvSpPr/>
          <p:nvPr/>
        </p:nvSpPr>
        <p:spPr>
          <a:xfrm>
            <a:off x="697750" y="2072377"/>
            <a:ext cx="1842114" cy="2007975"/>
          </a:xfrm>
          <a:prstGeom prst="flowChartInternalStorag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25, Female, Cold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32, Male, 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31, Male, Cough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352" name="Google Shape;352;p50"/>
          <p:cNvSpPr/>
          <p:nvPr/>
        </p:nvSpPr>
        <p:spPr>
          <a:xfrm>
            <a:off x="3886765" y="4080352"/>
            <a:ext cx="1842114" cy="2007975"/>
          </a:xfrm>
          <a:prstGeom prst="flowChartInternalStorag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Healthy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Healthy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Healthy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Sick </a:t>
            </a:r>
            <a:endParaRPr/>
          </a:p>
        </p:txBody>
      </p:sp>
      <p:sp>
        <p:nvSpPr>
          <p:cNvPr id="353" name="Google Shape;353;p50"/>
          <p:cNvSpPr/>
          <p:nvPr/>
        </p:nvSpPr>
        <p:spPr>
          <a:xfrm>
            <a:off x="3151511" y="1947875"/>
            <a:ext cx="3586200" cy="16041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gender = female,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if ID_num &gt; 200, then sick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gender = male,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if cold = true and cough = true, then sick </a:t>
            </a:r>
            <a:endParaRPr/>
          </a:p>
        </p:txBody>
      </p:sp>
      <p:sp>
        <p:nvSpPr>
          <p:cNvPr id="354" name="Google Shape;354;p50"/>
          <p:cNvSpPr/>
          <p:nvPr/>
        </p:nvSpPr>
        <p:spPr>
          <a:xfrm>
            <a:off x="1805073" y="2169025"/>
            <a:ext cx="8191200" cy="236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Model understanding allows us to vet models to determine if they are suitable for deployment in real world.  </a:t>
            </a:r>
            <a:endParaRPr sz="24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22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9" name="Google Shape;1559;p122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 sz="4100">
                <a:solidFill>
                  <a:srgbClr val="000000"/>
                </a:solidFill>
              </a:rPr>
              <a:t>Training Point Ranking via </a:t>
            </a:r>
            <a:r>
              <a:rPr b="1" lang="en" sz="4100">
                <a:solidFill>
                  <a:srgbClr val="FF0000"/>
                </a:solidFill>
              </a:rPr>
              <a:t>Influence Functions</a:t>
            </a:r>
            <a:endParaRPr b="1" sz="4100">
              <a:solidFill>
                <a:srgbClr val="FF0000"/>
              </a:solidFill>
            </a:endParaRPr>
          </a:p>
        </p:txBody>
      </p:sp>
      <p:sp>
        <p:nvSpPr>
          <p:cNvPr id="1560" name="Google Shape;1560;p122"/>
          <p:cNvSpPr txBox="1"/>
          <p:nvPr>
            <p:ph idx="1" type="body"/>
          </p:nvPr>
        </p:nvSpPr>
        <p:spPr>
          <a:xfrm>
            <a:off x="0" y="129705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 sz="3800">
                <a:solidFill>
                  <a:srgbClr val="000000"/>
                </a:solidFill>
              </a:rPr>
              <a:t>Applications:</a:t>
            </a:r>
            <a:endParaRPr sz="4200">
              <a:solidFill>
                <a:srgbClr val="000000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  <p:sp>
        <p:nvSpPr>
          <p:cNvPr id="1561" name="Google Shape;1561;p122"/>
          <p:cNvSpPr txBox="1"/>
          <p:nvPr>
            <p:ph idx="1" type="body"/>
          </p:nvPr>
        </p:nvSpPr>
        <p:spPr>
          <a:xfrm>
            <a:off x="0" y="1965250"/>
            <a:ext cx="12189000" cy="3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45085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Char char="•"/>
            </a:pPr>
            <a:r>
              <a:rPr lang="en" sz="3500"/>
              <a:t>compute self-influence to identify mislabelled examples;</a:t>
            </a:r>
            <a:endParaRPr sz="3500"/>
          </a:p>
          <a:p>
            <a:pPr indent="0" lvl="0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45085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Char char="•"/>
            </a:pPr>
            <a:r>
              <a:rPr lang="en" sz="3500"/>
              <a:t>diagnose possible domain mismatch;</a:t>
            </a:r>
            <a:endParaRPr sz="3500"/>
          </a:p>
          <a:p>
            <a:pPr indent="0" lvl="0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45085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Char char="•"/>
            </a:pPr>
            <a:r>
              <a:rPr lang="en" sz="3500"/>
              <a:t>craft training-time poisoning examples. </a:t>
            </a:r>
            <a:endParaRPr sz="35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5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  <p:sp>
        <p:nvSpPr>
          <p:cNvPr id="1562" name="Google Shape;1562;p122"/>
          <p:cNvSpPr txBox="1"/>
          <p:nvPr/>
        </p:nvSpPr>
        <p:spPr>
          <a:xfrm>
            <a:off x="237341" y="6365450"/>
            <a:ext cx="18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3"/>
              </a:rPr>
              <a:t>Koh &amp; Liang 2017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]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23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>
                <a:solidFill>
                  <a:srgbClr val="000000"/>
                </a:solidFill>
              </a:rPr>
              <a:t>Training Point Ranking: NLP Application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568" name="Google Shape;1568;p123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9" name="Google Shape;1569;p123"/>
          <p:cNvSpPr txBox="1"/>
          <p:nvPr>
            <p:ph idx="1" type="body"/>
          </p:nvPr>
        </p:nvSpPr>
        <p:spPr>
          <a:xfrm>
            <a:off x="0" y="99225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 sz="2900" u="sng">
                <a:solidFill>
                  <a:schemeClr val="hlink"/>
                </a:solidFill>
                <a:hlinkClick r:id="rId3"/>
              </a:rPr>
              <a:t>Han et. al. (2020)</a:t>
            </a:r>
            <a:r>
              <a:rPr lang="en" sz="3300"/>
              <a:t> use influence-based training point ranking to study spurious training artifacts in NLP setting.</a:t>
            </a:r>
            <a:endParaRPr sz="33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  <p:pic>
        <p:nvPicPr>
          <p:cNvPr id="1570" name="Google Shape;1570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991" y="2060500"/>
            <a:ext cx="3207997" cy="4413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24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6" name="Google Shape;1576;p124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 sz="4100">
                <a:solidFill>
                  <a:srgbClr val="000000"/>
                </a:solidFill>
              </a:rPr>
              <a:t>Challenges and Other Approaches</a:t>
            </a:r>
            <a:endParaRPr b="1" sz="4100">
              <a:solidFill>
                <a:srgbClr val="FF0000"/>
              </a:solidFill>
            </a:endParaRPr>
          </a:p>
        </p:txBody>
      </p:sp>
      <p:sp>
        <p:nvSpPr>
          <p:cNvPr id="1577" name="Google Shape;1577;p124"/>
          <p:cNvSpPr txBox="1"/>
          <p:nvPr>
            <p:ph idx="1" type="body"/>
          </p:nvPr>
        </p:nvSpPr>
        <p:spPr>
          <a:xfrm>
            <a:off x="0" y="992250"/>
            <a:ext cx="12189000" cy="24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" sz="3300"/>
              <a:t>Influence function Challenges</a:t>
            </a:r>
            <a:r>
              <a:rPr lang="en" sz="3300"/>
              <a:t>: </a:t>
            </a:r>
            <a:endParaRPr sz="3300"/>
          </a:p>
          <a:p>
            <a:pPr indent="-40640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b="1" lang="en"/>
              <a:t>scalability</a:t>
            </a:r>
            <a:r>
              <a:rPr lang="en"/>
              <a:t>: computing hessian-vector products can be tedious in practice.</a:t>
            </a:r>
            <a:endParaRPr/>
          </a:p>
          <a:p>
            <a:pPr indent="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b="1" lang="en"/>
              <a:t>non-convexity: </a:t>
            </a:r>
            <a:r>
              <a:rPr lang="en"/>
              <a:t>possibly loose approximation for deeper networks (</a:t>
            </a:r>
            <a:r>
              <a:rPr lang="en" u="sng">
                <a:solidFill>
                  <a:schemeClr val="hlink"/>
                </a:solidFill>
                <a:hlinkClick r:id="rId3"/>
              </a:rPr>
              <a:t>Basu et. al. 2020</a:t>
            </a:r>
            <a:r>
              <a:rPr lang="en"/>
              <a:t>).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25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3" name="Google Shape;1583;p125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 sz="4100">
                <a:solidFill>
                  <a:srgbClr val="000000"/>
                </a:solidFill>
              </a:rPr>
              <a:t>Challenges and Other Approaches</a:t>
            </a:r>
            <a:endParaRPr b="1" sz="4100">
              <a:solidFill>
                <a:srgbClr val="FF0000"/>
              </a:solidFill>
            </a:endParaRPr>
          </a:p>
        </p:txBody>
      </p:sp>
      <p:sp>
        <p:nvSpPr>
          <p:cNvPr id="1584" name="Google Shape;1584;p125"/>
          <p:cNvSpPr txBox="1"/>
          <p:nvPr>
            <p:ph idx="1" type="body"/>
          </p:nvPr>
        </p:nvSpPr>
        <p:spPr>
          <a:xfrm>
            <a:off x="0" y="992250"/>
            <a:ext cx="12189000" cy="24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" sz="3300"/>
              <a:t>Influence function Challenges</a:t>
            </a:r>
            <a:r>
              <a:rPr lang="en" sz="3300"/>
              <a:t>: </a:t>
            </a:r>
            <a:endParaRPr sz="3300"/>
          </a:p>
          <a:p>
            <a:pPr indent="-40640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b="1" lang="en"/>
              <a:t>scalability</a:t>
            </a:r>
            <a:r>
              <a:rPr lang="en"/>
              <a:t>: computing hessian-vector products can be tedious in practice.</a:t>
            </a:r>
            <a:endParaRPr/>
          </a:p>
          <a:p>
            <a:pPr indent="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b="1" lang="en"/>
              <a:t>non-convexity: </a:t>
            </a:r>
            <a:r>
              <a:rPr lang="en"/>
              <a:t>possibly loose approximation for ‘deeper’ networks (</a:t>
            </a:r>
            <a:r>
              <a:rPr lang="en" u="sng">
                <a:solidFill>
                  <a:schemeClr val="hlink"/>
                </a:solidFill>
                <a:hlinkClick r:id="rId3"/>
              </a:rPr>
              <a:t>Basu et. al. 2020</a:t>
            </a:r>
            <a:r>
              <a:rPr lang="en"/>
              <a:t>).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  <p:sp>
        <p:nvSpPr>
          <p:cNvPr id="1585" name="Google Shape;1585;p125"/>
          <p:cNvSpPr txBox="1"/>
          <p:nvPr>
            <p:ph idx="1" type="body"/>
          </p:nvPr>
        </p:nvSpPr>
        <p:spPr>
          <a:xfrm>
            <a:off x="-21320" y="3901450"/>
            <a:ext cx="12189000" cy="2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77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Alternatives</a:t>
            </a:r>
            <a:r>
              <a:rPr lang="en" sz="3300"/>
              <a:t>: </a:t>
            </a:r>
            <a:endParaRPr sz="3300"/>
          </a:p>
          <a:p>
            <a:pPr indent="0" lvl="0" marL="177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-42545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b="1" lang="en" sz="3100"/>
              <a:t>Representer Points</a:t>
            </a:r>
            <a:r>
              <a:rPr lang="en" sz="3100"/>
              <a:t> (</a:t>
            </a:r>
            <a:r>
              <a:rPr lang="en" sz="3100" u="sng">
                <a:solidFill>
                  <a:schemeClr val="hlink"/>
                </a:solidFill>
                <a:hlinkClick r:id="rId4"/>
              </a:rPr>
              <a:t>Yeh et. al. 2018</a:t>
            </a:r>
            <a:r>
              <a:rPr lang="en" sz="3100"/>
              <a:t>).</a:t>
            </a:r>
            <a:endParaRPr sz="3100"/>
          </a:p>
          <a:p>
            <a:pPr indent="0" lvl="0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-42545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b="1" lang="en" sz="3100"/>
              <a:t>TracIn</a:t>
            </a:r>
            <a:r>
              <a:rPr lang="en" sz="3100"/>
              <a:t> (</a:t>
            </a:r>
            <a:r>
              <a:rPr lang="en" sz="3100" u="sng">
                <a:solidFill>
                  <a:schemeClr val="hlink"/>
                </a:solidFill>
                <a:hlinkClick r:id="rId5"/>
              </a:rPr>
              <a:t>Pruthi et. al.</a:t>
            </a:r>
            <a:r>
              <a:rPr lang="en" sz="3100"/>
              <a:t> appearing at NeuRIPs 2020).</a:t>
            </a:r>
            <a:endParaRPr sz="3100"/>
          </a:p>
          <a:p>
            <a:pPr indent="0" lvl="0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26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>
                <a:solidFill>
                  <a:srgbClr val="000000"/>
                </a:solidFill>
              </a:rPr>
              <a:t>‘Activation Maximization’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591" name="Google Shape;1591;p126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2" name="Google Shape;1592;p126"/>
          <p:cNvSpPr txBox="1"/>
          <p:nvPr>
            <p:ph idx="1" type="body"/>
          </p:nvPr>
        </p:nvSpPr>
        <p:spPr>
          <a:xfrm>
            <a:off x="0" y="1220850"/>
            <a:ext cx="12189000" cy="55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 sz="3300"/>
              <a:t>These approaches identify examples, synthetic or natural, that </a:t>
            </a:r>
            <a:r>
              <a:rPr b="1" lang="en" sz="3300"/>
              <a:t>strongly activate a function (neuron) of interest</a:t>
            </a:r>
            <a:r>
              <a:rPr lang="en" sz="3300"/>
              <a:t>.</a:t>
            </a:r>
            <a:endParaRPr sz="33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27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>
                <a:solidFill>
                  <a:srgbClr val="000000"/>
                </a:solidFill>
              </a:rPr>
              <a:t>‘Activation Maximization’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598" name="Google Shape;1598;p127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9" name="Google Shape;1599;p127"/>
          <p:cNvSpPr txBox="1"/>
          <p:nvPr>
            <p:ph idx="1" type="body"/>
          </p:nvPr>
        </p:nvSpPr>
        <p:spPr>
          <a:xfrm>
            <a:off x="0" y="1220850"/>
            <a:ext cx="12189000" cy="55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 sz="3300"/>
              <a:t>These approaches identify examples, synthetic or natural, that </a:t>
            </a:r>
            <a:r>
              <a:rPr b="1" lang="en" sz="3300"/>
              <a:t>strongly activate a function (neuron) of interest</a:t>
            </a:r>
            <a:r>
              <a:rPr lang="en" sz="3300"/>
              <a:t>.</a:t>
            </a:r>
            <a:endParaRPr sz="33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5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" sz="3500"/>
              <a:t>Implementation Flavors</a:t>
            </a:r>
            <a:r>
              <a:rPr lang="en" sz="3500"/>
              <a:t>:</a:t>
            </a:r>
            <a:endParaRPr sz="35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500"/>
          </a:p>
          <a:p>
            <a:pPr indent="-45085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Char char="•"/>
            </a:pPr>
            <a:r>
              <a:rPr lang="en" sz="3500"/>
              <a:t>Search for </a:t>
            </a:r>
            <a:r>
              <a:rPr b="1" lang="en" sz="3500"/>
              <a:t>natural examples within a specified set </a:t>
            </a:r>
            <a:r>
              <a:rPr lang="en" sz="3500"/>
              <a:t>(training or validation corpus) that strongly activate a neuron of interest;</a:t>
            </a:r>
            <a:endParaRPr sz="3500"/>
          </a:p>
          <a:p>
            <a:pPr indent="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45085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Char char="•"/>
            </a:pPr>
            <a:r>
              <a:rPr b="1" lang="en" sz="3500"/>
              <a:t>Synthesize examples</a:t>
            </a:r>
            <a:r>
              <a:rPr lang="en" sz="3500"/>
              <a:t>, typically via gradient descent, that strongly activate a neuron of interest. </a:t>
            </a:r>
            <a:endParaRPr sz="3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28"/>
          <p:cNvSpPr txBox="1"/>
          <p:nvPr>
            <p:ph type="title"/>
          </p:nvPr>
        </p:nvSpPr>
        <p:spPr>
          <a:xfrm>
            <a:off x="0" y="0"/>
            <a:ext cx="12189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b="1" lang="en">
                <a:solidFill>
                  <a:srgbClr val="000000"/>
                </a:solidFill>
              </a:rPr>
              <a:t>Feature Visualization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605" name="Google Shape;1605;p128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6" name="Google Shape;1606;p128"/>
          <p:cNvSpPr txBox="1"/>
          <p:nvPr/>
        </p:nvSpPr>
        <p:spPr>
          <a:xfrm>
            <a:off x="237341" y="6365450"/>
            <a:ext cx="16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Olah et. al. 2017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607" name="Google Shape;1607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46" y="1134900"/>
            <a:ext cx="11124986" cy="5067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29"/>
          <p:cNvSpPr/>
          <p:nvPr/>
        </p:nvSpPr>
        <p:spPr>
          <a:xfrm>
            <a:off x="899225" y="4627031"/>
            <a:ext cx="4992000" cy="503400"/>
          </a:xfrm>
          <a:prstGeom prst="rect">
            <a:avLst/>
          </a:prstGeom>
          <a:solidFill>
            <a:srgbClr val="00CCFF">
              <a:alpha val="46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29"/>
          <p:cNvSpPr txBox="1"/>
          <p:nvPr>
            <p:ph idx="1" type="body"/>
          </p:nvPr>
        </p:nvSpPr>
        <p:spPr>
          <a:xfrm>
            <a:off x="837990" y="2130425"/>
            <a:ext cx="5434500" cy="3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Explanations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Feature Importances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Rule Based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Saliency Maps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Prototypes/Example Based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Counterfactuals</a:t>
            </a:r>
            <a:endParaRPr/>
          </a:p>
        </p:txBody>
      </p:sp>
      <p:sp>
        <p:nvSpPr>
          <p:cNvPr id="1614" name="Google Shape;1614;p129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mbria"/>
              <a:buNone/>
            </a:pPr>
            <a:r>
              <a:rPr lang="en">
                <a:solidFill>
                  <a:srgbClr val="00CCFF"/>
                </a:solidFill>
              </a:rPr>
              <a:t>Approaches </a:t>
            </a:r>
            <a:r>
              <a:rPr lang="en"/>
              <a:t>for Post hoc Explainability</a:t>
            </a:r>
            <a:endParaRPr/>
          </a:p>
        </p:txBody>
      </p:sp>
      <p:sp>
        <p:nvSpPr>
          <p:cNvPr id="1615" name="Google Shape;1615;p129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6" name="Google Shape;1616;p129"/>
          <p:cNvSpPr txBox="1"/>
          <p:nvPr/>
        </p:nvSpPr>
        <p:spPr>
          <a:xfrm>
            <a:off x="6113620" y="2130425"/>
            <a:ext cx="5693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Global Explanations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Collection of Local Explanations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Representation Based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Model Distillation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Summaries of Counterfactuals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617" name="Google Shape;161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5194" y="191725"/>
            <a:ext cx="1164108" cy="1164059"/>
          </a:xfrm>
          <a:prstGeom prst="rect">
            <a:avLst/>
          </a:prstGeom>
          <a:noFill/>
          <a:ln>
            <a:noFill/>
          </a:ln>
          <a:effectLst>
            <a:outerShdw blurRad="42863" rotWithShape="0" algn="bl">
              <a:srgbClr val="00CCFF"/>
            </a:outerShdw>
          </a:effec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30"/>
          <p:cNvSpPr txBox="1"/>
          <p:nvPr>
            <p:ph type="title"/>
          </p:nvPr>
        </p:nvSpPr>
        <p:spPr>
          <a:xfrm>
            <a:off x="3979665" y="2529800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Thank you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Why Model Understanding? </a:t>
            </a:r>
            <a:endParaRPr/>
          </a:p>
        </p:txBody>
      </p:sp>
      <p:sp>
        <p:nvSpPr>
          <p:cNvPr id="361" name="Google Shape;361;p51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51"/>
          <p:cNvSpPr/>
          <p:nvPr/>
        </p:nvSpPr>
        <p:spPr>
          <a:xfrm>
            <a:off x="881754" y="2253450"/>
            <a:ext cx="5015700" cy="4015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Debugging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Bias Detection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Recourse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If and when to trust model predictions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Vet models to assess suitability for deployment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63" name="Google Shape;363;p51"/>
          <p:cNvSpPr txBox="1"/>
          <p:nvPr/>
        </p:nvSpPr>
        <p:spPr>
          <a:xfrm>
            <a:off x="2623119" y="1682000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ambria"/>
                <a:ea typeface="Cambria"/>
                <a:cs typeface="Cambria"/>
                <a:sym typeface="Cambria"/>
              </a:rPr>
              <a:t>Utility</a:t>
            </a:r>
            <a:endParaRPr sz="2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64" name="Google Shape;364;p51"/>
          <p:cNvSpPr/>
          <p:nvPr/>
        </p:nvSpPr>
        <p:spPr>
          <a:xfrm>
            <a:off x="6523468" y="2201300"/>
            <a:ext cx="5015700" cy="4015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End users (e.g., loan applicants)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Decision makers (e.g., doctors, judges)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Regulatory agencies (e.g., FDA, European commission)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Researchers and engineers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65" name="Google Shape;365;p51"/>
          <p:cNvSpPr txBox="1"/>
          <p:nvPr/>
        </p:nvSpPr>
        <p:spPr>
          <a:xfrm>
            <a:off x="7961758" y="1661300"/>
            <a:ext cx="6199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ambria"/>
                <a:ea typeface="Cambria"/>
                <a:cs typeface="Cambria"/>
                <a:sym typeface="Cambria"/>
              </a:rPr>
              <a:t>Stakeholders</a:t>
            </a:r>
            <a:endParaRPr sz="2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